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7" r:id="rId2"/>
  </p:sldMasterIdLst>
  <p:notesMasterIdLst>
    <p:notesMasterId r:id="rId13"/>
  </p:notesMasterIdLst>
  <p:sldIdLst>
    <p:sldId id="259" r:id="rId3"/>
    <p:sldId id="1802" r:id="rId4"/>
    <p:sldId id="1800" r:id="rId5"/>
    <p:sldId id="1801" r:id="rId6"/>
    <p:sldId id="1803" r:id="rId7"/>
    <p:sldId id="1804" r:id="rId8"/>
    <p:sldId id="1805" r:id="rId9"/>
    <p:sldId id="1806" r:id="rId10"/>
    <p:sldId id="1807" r:id="rId11"/>
    <p:sldId id="180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956D"/>
    <a:srgbClr val="D28E64"/>
    <a:srgbClr val="D0895E"/>
    <a:srgbClr val="D1815D"/>
    <a:srgbClr val="ED7D31"/>
    <a:srgbClr val="4472C4"/>
    <a:srgbClr val="945109"/>
    <a:srgbClr val="FFFFFF"/>
    <a:srgbClr val="2A4D84"/>
    <a:srgbClr val="249E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1F34F4-C491-F4A0-04AF-F87DF15EE2CA}" v="3" dt="2023-10-13T09:56:55.022"/>
    <p1510:client id="{458FD12B-3261-DAC0-BBBE-8943FBE5A46E}" v="31" dt="2023-12-19T05:18:19.384"/>
    <p1510:client id="{53A4E2D1-21B3-0D56-E273-21B4E85E2181}" v="35" dt="2023-12-13T06:01:45.933"/>
    <p1510:client id="{C088F8F6-993B-EBC3-70EC-59DF526BE6BC}" v="81" dt="2023-07-25T10:20:17.4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275" autoAdjust="0"/>
    <p:restoredTop sz="94249" autoAdjust="0"/>
  </p:normalViewPr>
  <p:slideViewPr>
    <p:cSldViewPr snapToGrid="0">
      <p:cViewPr varScale="1">
        <p:scale>
          <a:sx n="68" d="100"/>
          <a:sy n="68" d="100"/>
        </p:scale>
        <p:origin x="1176" y="60"/>
      </p:cViewPr>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vya Nambiar" userId="S::divya.nambiar@azimpremjifoundation.org::1f468bad-75b6-48e6-9334-e7d4ec051406" providerId="AD" clId="Web-{458FD12B-3261-DAC0-BBBE-8943FBE5A46E}"/>
    <pc:docChg chg="modSld">
      <pc:chgData name="Divya Nambiar" userId="S::divya.nambiar@azimpremjifoundation.org::1f468bad-75b6-48e6-9334-e7d4ec051406" providerId="AD" clId="Web-{458FD12B-3261-DAC0-BBBE-8943FBE5A46E}" dt="2023-12-19T05:18:17.994" v="13" actId="20577"/>
      <pc:docMkLst>
        <pc:docMk/>
      </pc:docMkLst>
      <pc:sldChg chg="modSp">
        <pc:chgData name="Divya Nambiar" userId="S::divya.nambiar@azimpremjifoundation.org::1f468bad-75b6-48e6-9334-e7d4ec051406" providerId="AD" clId="Web-{458FD12B-3261-DAC0-BBBE-8943FBE5A46E}" dt="2023-12-19T05:17:45.555" v="0" actId="20577"/>
        <pc:sldMkLst>
          <pc:docMk/>
          <pc:sldMk cId="1980053788" sldId="1801"/>
        </pc:sldMkLst>
        <pc:spChg chg="mod">
          <ac:chgData name="Divya Nambiar" userId="S::divya.nambiar@azimpremjifoundation.org::1f468bad-75b6-48e6-9334-e7d4ec051406" providerId="AD" clId="Web-{458FD12B-3261-DAC0-BBBE-8943FBE5A46E}" dt="2023-12-19T05:17:45.555" v="0" actId="20577"/>
          <ac:spMkLst>
            <pc:docMk/>
            <pc:sldMk cId="1980053788" sldId="1801"/>
            <ac:spMk id="3" creationId="{3CF4607A-5437-8B47-08B3-4581F54B7884}"/>
          </ac:spMkLst>
        </pc:spChg>
      </pc:sldChg>
      <pc:sldChg chg="modSp">
        <pc:chgData name="Divya Nambiar" userId="S::divya.nambiar@azimpremjifoundation.org::1f468bad-75b6-48e6-9334-e7d4ec051406" providerId="AD" clId="Web-{458FD12B-3261-DAC0-BBBE-8943FBE5A46E}" dt="2023-12-19T05:18:17.994" v="13" actId="20577"/>
        <pc:sldMkLst>
          <pc:docMk/>
          <pc:sldMk cId="1458969360" sldId="1808"/>
        </pc:sldMkLst>
        <pc:spChg chg="mod">
          <ac:chgData name="Divya Nambiar" userId="S::divya.nambiar@azimpremjifoundation.org::1f468bad-75b6-48e6-9334-e7d4ec051406" providerId="AD" clId="Web-{458FD12B-3261-DAC0-BBBE-8943FBE5A46E}" dt="2023-12-19T05:18:17.994" v="13" actId="20577"/>
          <ac:spMkLst>
            <pc:docMk/>
            <pc:sldMk cId="1458969360" sldId="1808"/>
            <ac:spMk id="5" creationId="{67737644-A2C8-639E-C969-F686A24128F7}"/>
          </ac:spMkLst>
        </pc:spChg>
      </pc:sldChg>
    </pc:docChg>
  </pc:docChgLst>
  <pc:docChgLst>
    <pc:chgData name="Divya Nambiar" userId="S::divya.nambiar@azimpremjifoundation.org::1f468bad-75b6-48e6-9334-e7d4ec051406" providerId="AD" clId="Web-{1E1F34F4-C491-F4A0-04AF-F87DF15EE2CA}"/>
    <pc:docChg chg="delSld modSld">
      <pc:chgData name="Divya Nambiar" userId="S::divya.nambiar@azimpremjifoundation.org::1f468bad-75b6-48e6-9334-e7d4ec051406" providerId="AD" clId="Web-{1E1F34F4-C491-F4A0-04AF-F87DF15EE2CA}" dt="2023-10-13T09:56:55.022" v="2"/>
      <pc:docMkLst>
        <pc:docMk/>
      </pc:docMkLst>
      <pc:sldChg chg="delSp">
        <pc:chgData name="Divya Nambiar" userId="S::divya.nambiar@azimpremjifoundation.org::1f468bad-75b6-48e6-9334-e7d4ec051406" providerId="AD" clId="Web-{1E1F34F4-C491-F4A0-04AF-F87DF15EE2CA}" dt="2023-10-13T09:56:49.819" v="0"/>
        <pc:sldMkLst>
          <pc:docMk/>
          <pc:sldMk cId="3687338577" sldId="1806"/>
        </pc:sldMkLst>
        <pc:spChg chg="del">
          <ac:chgData name="Divya Nambiar" userId="S::divya.nambiar@azimpremjifoundation.org::1f468bad-75b6-48e6-9334-e7d4ec051406" providerId="AD" clId="Web-{1E1F34F4-C491-F4A0-04AF-F87DF15EE2CA}" dt="2023-10-13T09:56:49.819" v="0"/>
          <ac:spMkLst>
            <pc:docMk/>
            <pc:sldMk cId="3687338577" sldId="1806"/>
            <ac:spMk id="4" creationId="{8A0DEB36-CE04-3992-098A-7FDBB331F4EF}"/>
          </ac:spMkLst>
        </pc:spChg>
      </pc:sldChg>
      <pc:sldChg chg="delSp">
        <pc:chgData name="Divya Nambiar" userId="S::divya.nambiar@azimpremjifoundation.org::1f468bad-75b6-48e6-9334-e7d4ec051406" providerId="AD" clId="Web-{1E1F34F4-C491-F4A0-04AF-F87DF15EE2CA}" dt="2023-10-13T09:56:52.647" v="1"/>
        <pc:sldMkLst>
          <pc:docMk/>
          <pc:sldMk cId="1154247747" sldId="1807"/>
        </pc:sldMkLst>
        <pc:spChg chg="del">
          <ac:chgData name="Divya Nambiar" userId="S::divya.nambiar@azimpremjifoundation.org::1f468bad-75b6-48e6-9334-e7d4ec051406" providerId="AD" clId="Web-{1E1F34F4-C491-F4A0-04AF-F87DF15EE2CA}" dt="2023-10-13T09:56:52.647" v="1"/>
          <ac:spMkLst>
            <pc:docMk/>
            <pc:sldMk cId="1154247747" sldId="1807"/>
            <ac:spMk id="3" creationId="{D7622A39-9CA7-62D5-2403-2D0461DE323F}"/>
          </ac:spMkLst>
        </pc:spChg>
      </pc:sldChg>
      <pc:sldChg chg="del">
        <pc:chgData name="Divya Nambiar" userId="S::divya.nambiar@azimpremjifoundation.org::1f468bad-75b6-48e6-9334-e7d4ec051406" providerId="AD" clId="Web-{1E1F34F4-C491-F4A0-04AF-F87DF15EE2CA}" dt="2023-10-13T09:56:55.022" v="2"/>
        <pc:sldMkLst>
          <pc:docMk/>
          <pc:sldMk cId="661374283" sldId="1809"/>
        </pc:sldMkLst>
      </pc:sldChg>
    </pc:docChg>
  </pc:docChgLst>
  <pc:docChgLst>
    <pc:chgData name="Divya Nambiar" userId="S::divya.nambiar@azimpremjifoundation.org::1f468bad-75b6-48e6-9334-e7d4ec051406" providerId="AD" clId="Web-{53A4E2D1-21B3-0D56-E273-21B4E85E2181}"/>
    <pc:docChg chg="modSld">
      <pc:chgData name="Divya Nambiar" userId="S::divya.nambiar@azimpremjifoundation.org::1f468bad-75b6-48e6-9334-e7d4ec051406" providerId="AD" clId="Web-{53A4E2D1-21B3-0D56-E273-21B4E85E2181}" dt="2023-12-13T06:01:43.683" v="17" actId="20577"/>
      <pc:docMkLst>
        <pc:docMk/>
      </pc:docMkLst>
      <pc:sldChg chg="modSp">
        <pc:chgData name="Divya Nambiar" userId="S::divya.nambiar@azimpremjifoundation.org::1f468bad-75b6-48e6-9334-e7d4ec051406" providerId="AD" clId="Web-{53A4E2D1-21B3-0D56-E273-21B4E85E2181}" dt="2023-12-13T06:01:43.683" v="17" actId="20577"/>
        <pc:sldMkLst>
          <pc:docMk/>
          <pc:sldMk cId="1458969360" sldId="1808"/>
        </pc:sldMkLst>
        <pc:spChg chg="mod">
          <ac:chgData name="Divya Nambiar" userId="S::divya.nambiar@azimpremjifoundation.org::1f468bad-75b6-48e6-9334-e7d4ec051406" providerId="AD" clId="Web-{53A4E2D1-21B3-0D56-E273-21B4E85E2181}" dt="2023-12-13T06:01:43.683" v="17" actId="20577"/>
          <ac:spMkLst>
            <pc:docMk/>
            <pc:sldMk cId="1458969360" sldId="1808"/>
            <ac:spMk id="5" creationId="{67737644-A2C8-639E-C969-F686A24128F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E2D143-967B-4FA1-8638-76F9424CB0D2}" type="datetimeFigureOut">
              <a:rPr lang="en-US" smtClean="0"/>
              <a:t>12/18/2023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17372B-0638-44E2-9A94-039C71CB16F7}" type="slidenum">
              <a:rPr lang="en-US" smtClean="0"/>
              <a:t>‹#›</a:t>
            </a:fld>
            <a:endParaRPr lang="en-US" dirty="0"/>
          </a:p>
        </p:txBody>
      </p:sp>
    </p:spTree>
    <p:extLst>
      <p:ext uri="{BB962C8B-B14F-4D97-AF65-F5344CB8AC3E}">
        <p14:creationId xmlns:p14="http://schemas.microsoft.com/office/powerpoint/2010/main" val="3797592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92571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1938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6722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669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451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D6C562-32DA-4A97-9B7A-67BDEB8F563B}"/>
              </a:ext>
            </a:extLst>
          </p:cNvPr>
          <p:cNvSpPr>
            <a:spLocks noGrp="1"/>
          </p:cNvSpPr>
          <p:nvPr>
            <p:ph type="sldNum" sz="quarter" idx="12"/>
          </p:nvPr>
        </p:nvSpPr>
        <p:spPr>
          <a:xfrm>
            <a:off x="11760591" y="6497025"/>
            <a:ext cx="366923" cy="365125"/>
          </a:xfrm>
          <a:prstGeom prst="rect">
            <a:avLst/>
          </a:prstGeom>
        </p:spPr>
        <p:txBody>
          <a:bodyPr/>
          <a:lstStyle/>
          <a:p>
            <a:fld id="{56EBCB57-70DD-4A55-986E-7F9F496CC094}" type="slidenum">
              <a:rPr lang="en-US" smtClean="0"/>
              <a:t>‹#›</a:t>
            </a:fld>
            <a:endParaRPr lang="en-US" dirty="0"/>
          </a:p>
        </p:txBody>
      </p:sp>
    </p:spTree>
    <p:extLst>
      <p:ext uri="{BB962C8B-B14F-4D97-AF65-F5344CB8AC3E}">
        <p14:creationId xmlns:p14="http://schemas.microsoft.com/office/powerpoint/2010/main" val="518981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F9EDDCA-B27D-4AA0-9E82-7D85A4C4D54F}"/>
              </a:ext>
            </a:extLst>
          </p:cNvPr>
          <p:cNvSpPr>
            <a:spLocks noGrp="1"/>
          </p:cNvSpPr>
          <p:nvPr>
            <p:ph type="sldNum" sz="quarter" idx="12"/>
          </p:nvPr>
        </p:nvSpPr>
        <p:spPr>
          <a:xfrm>
            <a:off x="11760591" y="6497025"/>
            <a:ext cx="366923" cy="365125"/>
          </a:xfrm>
          <a:prstGeom prst="rect">
            <a:avLst/>
          </a:prstGeom>
        </p:spPr>
        <p:txBody>
          <a:bodyPr/>
          <a:lstStyle/>
          <a:p>
            <a:fld id="{56EBCB57-70DD-4A55-986E-7F9F496CC094}" type="slidenum">
              <a:rPr lang="en-US" smtClean="0"/>
              <a:t>‹#›</a:t>
            </a:fld>
            <a:endParaRPr lang="en-US" dirty="0"/>
          </a:p>
        </p:txBody>
      </p:sp>
    </p:spTree>
    <p:extLst>
      <p:ext uri="{BB962C8B-B14F-4D97-AF65-F5344CB8AC3E}">
        <p14:creationId xmlns:p14="http://schemas.microsoft.com/office/powerpoint/2010/main" val="531804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5697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8525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8069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68044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5216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8" name="Content Placeholder 7"/>
          <p:cNvSpPr>
            <a:spLocks noGrp="1"/>
          </p:cNvSpPr>
          <p:nvPr>
            <p:ph sz="quarter" idx="11"/>
          </p:nvPr>
        </p:nvSpPr>
        <p:spPr>
          <a:xfrm>
            <a:off x="0" y="1143000"/>
            <a:ext cx="12090400" cy="5550425"/>
          </a:xfrm>
        </p:spPr>
        <p:txBody>
          <a:bodyPr/>
          <a:lstStyle>
            <a:lvl1pPr>
              <a:spcAft>
                <a:spcPts val="600"/>
              </a:spcAft>
              <a:defRPr b="0"/>
            </a:lvl1pPr>
            <a:lvl2pPr>
              <a:spcAft>
                <a:spcPts val="600"/>
              </a:spcAft>
              <a:defRPr b="0"/>
            </a:lvl2pPr>
            <a:lvl3pPr>
              <a:spcAft>
                <a:spcPts val="600"/>
              </a:spcAft>
              <a:defRPr b="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679189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49349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7" name="Straight Connector 4">
            <a:extLst>
              <a:ext uri="{FF2B5EF4-FFF2-40B4-BE49-F238E27FC236}">
                <a16:creationId xmlns:a16="http://schemas.microsoft.com/office/drawing/2014/main" id="{2CB50F9A-290A-408F-BD23-6F8D3FFF3CF2}"/>
              </a:ext>
            </a:extLst>
          </p:cNvPr>
          <p:cNvCxnSpPr>
            <a:cxnSpLocks/>
          </p:cNvCxnSpPr>
          <p:nvPr userDrawn="1"/>
        </p:nvCxnSpPr>
        <p:spPr>
          <a:xfrm>
            <a:off x="13063" y="832384"/>
            <a:ext cx="12165874" cy="9870"/>
          </a:xfrm>
          <a:prstGeom prst="line">
            <a:avLst/>
          </a:prstGeom>
          <a:ln w="76200" cap="rnd" cmpd="thickThin">
            <a:solidFill>
              <a:srgbClr val="E46C0A"/>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 name="Picture 8" descr="is-apf.jpg">
            <a:extLst>
              <a:ext uri="{FF2B5EF4-FFF2-40B4-BE49-F238E27FC236}">
                <a16:creationId xmlns:a16="http://schemas.microsoft.com/office/drawing/2014/main" id="{94E2D9A4-8B0B-43F7-BE25-4802F573E11C}"/>
              </a:ext>
            </a:extLst>
          </p:cNvPr>
          <p:cNvPicPr>
            <a:picLocks noChangeAspect="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10283410" y="9781"/>
            <a:ext cx="1845833"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9">
            <a:extLst>
              <a:ext uri="{FF2B5EF4-FFF2-40B4-BE49-F238E27FC236}">
                <a16:creationId xmlns:a16="http://schemas.microsoft.com/office/drawing/2014/main" id="{6D28AA94-FD51-4330-A288-4231E1CFCEFA}"/>
              </a:ext>
            </a:extLst>
          </p:cNvPr>
          <p:cNvSpPr txBox="1">
            <a:spLocks/>
          </p:cNvSpPr>
          <p:nvPr userDrawn="1"/>
        </p:nvSpPr>
        <p:spPr bwMode="auto">
          <a:xfrm>
            <a:off x="0" y="80254"/>
            <a:ext cx="1028341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ctr" anchorCtr="0" compatLnSpc="1">
            <a:prstTxWarp prst="textNoShape">
              <a:avLst/>
            </a:prstTxWarp>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altLang="en-US" sz="2800" b="0" i="0" u="none" strike="noStrike" kern="1200" cap="none" spc="0" normalizeH="0" baseline="0" noProof="0" dirty="0">
              <a:ln>
                <a:noFill/>
              </a:ln>
              <a:solidFill>
                <a:srgbClr val="000000"/>
              </a:solidFill>
              <a:effectLst/>
              <a:uLnTx/>
              <a:uFillTx/>
              <a:latin typeface="Gill Sans MT" panose="020B0502020104020203"/>
              <a:ea typeface="+mj-ea"/>
              <a:cs typeface="+mj-cs"/>
              <a:sym typeface="Arial" panose="020B0604020202020204" pitchFamily="34" charset="0"/>
            </a:endParaRPr>
          </a:p>
        </p:txBody>
      </p:sp>
      <p:sp>
        <p:nvSpPr>
          <p:cNvPr id="17" name="Shape 10">
            <a:extLst>
              <a:ext uri="{FF2B5EF4-FFF2-40B4-BE49-F238E27FC236}">
                <a16:creationId xmlns:a16="http://schemas.microsoft.com/office/drawing/2014/main" id="{338A4EFA-04CD-4169-A100-9BCA7656468F}"/>
              </a:ext>
            </a:extLst>
          </p:cNvPr>
          <p:cNvSpPr txBox="1">
            <a:spLocks/>
          </p:cNvSpPr>
          <p:nvPr userDrawn="1"/>
        </p:nvSpPr>
        <p:spPr bwMode="auto">
          <a:xfrm>
            <a:off x="143432" y="1034952"/>
            <a:ext cx="11940988" cy="5274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altLang="en-US" sz="20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sym typeface="Arial" panose="020B0604020202020204" pitchFamily="34" charset="0"/>
            </a:endParaRPr>
          </a:p>
        </p:txBody>
      </p:sp>
      <p:sp>
        <p:nvSpPr>
          <p:cNvPr id="8" name="Slide Number Placeholder 4">
            <a:extLst>
              <a:ext uri="{FF2B5EF4-FFF2-40B4-BE49-F238E27FC236}">
                <a16:creationId xmlns:a16="http://schemas.microsoft.com/office/drawing/2014/main" id="{0108104F-F550-455A-9044-940F8E793FAE}"/>
              </a:ext>
            </a:extLst>
          </p:cNvPr>
          <p:cNvSpPr>
            <a:spLocks noGrp="1"/>
          </p:cNvSpPr>
          <p:nvPr>
            <p:ph type="sldNum" sz="quarter" idx="4"/>
          </p:nvPr>
        </p:nvSpPr>
        <p:spPr>
          <a:xfrm>
            <a:off x="11700301" y="6601530"/>
            <a:ext cx="479465" cy="241397"/>
          </a:xfrm>
          <a:prstGeom prst="rect">
            <a:avLst/>
          </a:prstGeom>
        </p:spPr>
        <p:txBody>
          <a:bodyPr/>
          <a:lstStyle>
            <a:lvl1pPr algn="ctr">
              <a:defRPr sz="1200"/>
            </a:lvl1pPr>
          </a:lstStyle>
          <a:p>
            <a:fld id="{56EBCB57-70DD-4A55-986E-7F9F496CC094}" type="slidenum">
              <a:rPr lang="en-US" smtClean="0"/>
              <a:pPr/>
              <a:t>‹#›</a:t>
            </a:fld>
            <a:endParaRPr lang="en-US" dirty="0"/>
          </a:p>
        </p:txBody>
      </p:sp>
    </p:spTree>
    <p:extLst>
      <p:ext uri="{BB962C8B-B14F-4D97-AF65-F5344CB8AC3E}">
        <p14:creationId xmlns:p14="http://schemas.microsoft.com/office/powerpoint/2010/main" val="9231397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Title Placeholder 14"/>
          <p:cNvSpPr>
            <a:spLocks noGrp="1"/>
          </p:cNvSpPr>
          <p:nvPr>
            <p:ph type="title"/>
          </p:nvPr>
        </p:nvSpPr>
        <p:spPr bwMode="auto">
          <a:xfrm>
            <a:off x="0" y="152400"/>
            <a:ext cx="109728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15"/>
          <p:cNvSpPr>
            <a:spLocks noGrp="1"/>
          </p:cNvSpPr>
          <p:nvPr>
            <p:ph type="body" idx="1"/>
          </p:nvPr>
        </p:nvSpPr>
        <p:spPr bwMode="auto">
          <a:xfrm>
            <a:off x="-1" y="1143000"/>
            <a:ext cx="12090401" cy="55504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pic>
        <p:nvPicPr>
          <p:cNvPr id="3076" name="Picture 3"/>
          <p:cNvPicPr>
            <a:picLocks noChangeAspect="1" noChangeArrowheads="1"/>
          </p:cNvPicPr>
          <p:nvPr userDrawn="1"/>
        </p:nvPicPr>
        <p:blipFill>
          <a:blip r:embed="rId5" cstate="print"/>
          <a:srcRect t="6766" r="-4958"/>
          <a:stretch>
            <a:fillRect/>
          </a:stretch>
        </p:blipFill>
        <p:spPr bwMode="auto">
          <a:xfrm>
            <a:off x="9753601" y="0"/>
            <a:ext cx="2286000" cy="744538"/>
          </a:xfrm>
          <a:prstGeom prst="rect">
            <a:avLst/>
          </a:prstGeom>
          <a:noFill/>
          <a:ln w="9525">
            <a:noFill/>
            <a:miter lim="800000"/>
            <a:headEnd/>
            <a:tailEnd/>
          </a:ln>
        </p:spPr>
      </p:pic>
      <p:cxnSp>
        <p:nvCxnSpPr>
          <p:cNvPr id="7" name="Straight Connector 4"/>
          <p:cNvCxnSpPr/>
          <p:nvPr userDrawn="1"/>
        </p:nvCxnSpPr>
        <p:spPr>
          <a:xfrm>
            <a:off x="0" y="838200"/>
            <a:ext cx="12192000" cy="0"/>
          </a:xfrm>
          <a:prstGeom prst="line">
            <a:avLst/>
          </a:prstGeom>
          <a:ln w="76200" cmpd="thickThin">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063878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p:hf hdr="0" ftr="0" dt="0"/>
  <p:txStyles>
    <p:titleStyle>
      <a:lvl1pPr algn="l" rtl="0" eaLnBrk="0" fontAlgn="base" hangingPunct="0">
        <a:spcBef>
          <a:spcPct val="0"/>
        </a:spcBef>
        <a:spcAft>
          <a:spcPct val="0"/>
        </a:spcAft>
        <a:defRPr sz="2400" b="1" kern="1200">
          <a:solidFill>
            <a:schemeClr val="tx1"/>
          </a:solidFill>
          <a:latin typeface="+mj-lt"/>
          <a:ea typeface="+mj-ea"/>
          <a:cs typeface="+mj-cs"/>
        </a:defRPr>
      </a:lvl1pPr>
      <a:lvl2pPr algn="l" rtl="0" eaLnBrk="0" fontAlgn="base" hangingPunct="0">
        <a:spcBef>
          <a:spcPct val="0"/>
        </a:spcBef>
        <a:spcAft>
          <a:spcPct val="0"/>
        </a:spcAft>
        <a:defRPr sz="2400" b="1">
          <a:solidFill>
            <a:schemeClr val="tx1"/>
          </a:solidFill>
          <a:latin typeface="Gill Sans MT"/>
        </a:defRPr>
      </a:lvl2pPr>
      <a:lvl3pPr algn="l" rtl="0" eaLnBrk="0" fontAlgn="base" hangingPunct="0">
        <a:spcBef>
          <a:spcPct val="0"/>
        </a:spcBef>
        <a:spcAft>
          <a:spcPct val="0"/>
        </a:spcAft>
        <a:defRPr sz="2400" b="1">
          <a:solidFill>
            <a:schemeClr val="tx1"/>
          </a:solidFill>
          <a:latin typeface="Gill Sans MT"/>
        </a:defRPr>
      </a:lvl3pPr>
      <a:lvl4pPr algn="l" rtl="0" eaLnBrk="0" fontAlgn="base" hangingPunct="0">
        <a:spcBef>
          <a:spcPct val="0"/>
        </a:spcBef>
        <a:spcAft>
          <a:spcPct val="0"/>
        </a:spcAft>
        <a:defRPr sz="2400" b="1">
          <a:solidFill>
            <a:schemeClr val="tx1"/>
          </a:solidFill>
          <a:latin typeface="Gill Sans MT"/>
        </a:defRPr>
      </a:lvl4pPr>
      <a:lvl5pPr algn="l" rtl="0" eaLnBrk="0" fontAlgn="base" hangingPunct="0">
        <a:spcBef>
          <a:spcPct val="0"/>
        </a:spcBef>
        <a:spcAft>
          <a:spcPct val="0"/>
        </a:spcAft>
        <a:defRPr sz="2400" b="1">
          <a:solidFill>
            <a:schemeClr val="tx1"/>
          </a:solidFill>
          <a:latin typeface="Gill Sans MT"/>
        </a:defRPr>
      </a:lvl5pPr>
      <a:lvl6pPr marL="457200" algn="l" rtl="0" fontAlgn="base">
        <a:spcBef>
          <a:spcPct val="0"/>
        </a:spcBef>
        <a:spcAft>
          <a:spcPct val="0"/>
        </a:spcAft>
        <a:defRPr sz="4000">
          <a:solidFill>
            <a:schemeClr val="tx1"/>
          </a:solidFill>
          <a:latin typeface="Gill Sans MT"/>
        </a:defRPr>
      </a:lvl6pPr>
      <a:lvl7pPr marL="914400" algn="l" rtl="0" fontAlgn="base">
        <a:spcBef>
          <a:spcPct val="0"/>
        </a:spcBef>
        <a:spcAft>
          <a:spcPct val="0"/>
        </a:spcAft>
        <a:defRPr sz="4000">
          <a:solidFill>
            <a:schemeClr val="tx1"/>
          </a:solidFill>
          <a:latin typeface="Gill Sans MT"/>
        </a:defRPr>
      </a:lvl7pPr>
      <a:lvl8pPr marL="1371600" algn="l" rtl="0" fontAlgn="base">
        <a:spcBef>
          <a:spcPct val="0"/>
        </a:spcBef>
        <a:spcAft>
          <a:spcPct val="0"/>
        </a:spcAft>
        <a:defRPr sz="4000">
          <a:solidFill>
            <a:schemeClr val="tx1"/>
          </a:solidFill>
          <a:latin typeface="Gill Sans MT"/>
        </a:defRPr>
      </a:lvl8pPr>
      <a:lvl9pPr marL="1828800" algn="l" rtl="0" fontAlgn="base">
        <a:spcBef>
          <a:spcPct val="0"/>
        </a:spcBef>
        <a:spcAft>
          <a:spcPct val="0"/>
        </a:spcAft>
        <a:defRPr sz="4000">
          <a:solidFill>
            <a:schemeClr val="tx1"/>
          </a:solidFill>
          <a:latin typeface="Gill Sans MT"/>
        </a:defRPr>
      </a:lvl9pPr>
    </p:titleStyle>
    <p:bodyStyle>
      <a:lvl1pPr marL="342900" indent="-342900" algn="l" rtl="0" eaLnBrk="0" fontAlgn="base" hangingPunct="0">
        <a:spcBef>
          <a:spcPct val="0"/>
        </a:spcBef>
        <a:spcAft>
          <a:spcPts val="600"/>
        </a:spcAft>
        <a:buChar char="•"/>
        <a:defRPr b="0" kern="1200">
          <a:solidFill>
            <a:schemeClr val="tx1"/>
          </a:solidFill>
          <a:latin typeface="+mn-lt"/>
          <a:ea typeface="+mn-ea"/>
          <a:cs typeface="+mn-cs"/>
        </a:defRPr>
      </a:lvl1pPr>
      <a:lvl2pPr marL="714375" indent="-350838" algn="l" rtl="0" eaLnBrk="0" fontAlgn="base" hangingPunct="0">
        <a:spcBef>
          <a:spcPct val="0"/>
        </a:spcBef>
        <a:spcAft>
          <a:spcPts val="600"/>
        </a:spcAft>
        <a:buChar char="–"/>
        <a:defRPr sz="1600" b="0" kern="1200">
          <a:solidFill>
            <a:schemeClr val="tx1"/>
          </a:solidFill>
          <a:latin typeface="+mn-lt"/>
          <a:ea typeface="+mn-ea"/>
          <a:cs typeface="+mn-cs"/>
        </a:defRPr>
      </a:lvl2pPr>
      <a:lvl3pPr marL="1077913" indent="-363538" algn="l" rtl="0" eaLnBrk="0" fontAlgn="base" hangingPunct="0">
        <a:spcBef>
          <a:spcPct val="0"/>
        </a:spcBef>
        <a:spcAft>
          <a:spcPts val="600"/>
        </a:spcAft>
        <a:buChar char="•"/>
        <a:defRPr sz="1600" b="0" kern="1200">
          <a:solidFill>
            <a:schemeClr val="tx1"/>
          </a:solidFill>
          <a:latin typeface="+mn-lt"/>
          <a:ea typeface="+mn-ea"/>
          <a:cs typeface="+mn-cs"/>
        </a:defRPr>
      </a:lvl3pPr>
      <a:lvl4pPr marL="1600200" indent="-1828800" algn="l" rtl="0" eaLnBrk="0" fontAlgn="base" hangingPunct="0">
        <a:spcBef>
          <a:spcPct val="0"/>
        </a:spcBef>
        <a:spcAft>
          <a:spcPct val="0"/>
        </a:spcAft>
        <a:buChar char="–"/>
        <a:defRPr sz="1400" b="1" kern="1200">
          <a:solidFill>
            <a:schemeClr val="tx1"/>
          </a:solidFill>
          <a:latin typeface="+mn-lt"/>
          <a:ea typeface="+mn-ea"/>
          <a:cs typeface="+mn-cs"/>
        </a:defRPr>
      </a:lvl4pPr>
      <a:lvl5pPr marL="2057400" indent="-2286000" algn="l" rtl="0" eaLnBrk="0" fontAlgn="base" hangingPunct="0">
        <a:spcBef>
          <a:spcPct val="0"/>
        </a:spcBef>
        <a:spcAft>
          <a:spcPct val="0"/>
        </a:spcAft>
        <a:buFont typeface="Arial" pitchFamily="34" charset="0"/>
        <a:buChar char="»"/>
        <a:defRPr sz="1400" b="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azimpremjiuniversity.edu.in/contact-us" TargetMode="External"/><Relationship Id="rId2" Type="http://schemas.openxmlformats.org/officeDocument/2006/relationships/hyperlink" Target="https://azimpremjiuniversity.edu.in/bhopal"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mailto:Vipin.Nair@azimpremjifoundation.org"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9BA90150-C7CA-4893-9E76-30A9238D7324}"/>
              </a:ext>
            </a:extLst>
          </p:cNvPr>
          <p:cNvSpPr txBox="1">
            <a:spLocks/>
          </p:cNvSpPr>
          <p:nvPr/>
        </p:nvSpPr>
        <p:spPr>
          <a:xfrm>
            <a:off x="6841632" y="2778268"/>
            <a:ext cx="4685803" cy="1751170"/>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2800" i="1" dirty="0">
                <a:latin typeface="Gill Sans MT" panose="020B0502020104020203" pitchFamily="34" charset="0"/>
                <a:cs typeface="Calibri" panose="020F0502020204030204" pitchFamily="34" charset="0"/>
                <a:sym typeface="Arial" panose="020B0604020202020204" pitchFamily="34" charset="0"/>
              </a:rPr>
              <a:t>…towards a just, equitable, humane and sustainable society</a:t>
            </a:r>
          </a:p>
        </p:txBody>
      </p:sp>
      <p:pic>
        <p:nvPicPr>
          <p:cNvPr id="7" name="Picture 6" descr="A picture containing text&#10;&#10;Description automatically generated">
            <a:extLst>
              <a:ext uri="{FF2B5EF4-FFF2-40B4-BE49-F238E27FC236}">
                <a16:creationId xmlns:a16="http://schemas.microsoft.com/office/drawing/2014/main" id="{1B309381-2B06-740B-5180-2B782FE84335}"/>
              </a:ext>
            </a:extLst>
          </p:cNvPr>
          <p:cNvPicPr>
            <a:picLocks noChangeAspect="1"/>
          </p:cNvPicPr>
          <p:nvPr/>
        </p:nvPicPr>
        <p:blipFill rotWithShape="1">
          <a:blip r:embed="rId2">
            <a:extLst>
              <a:ext uri="{28A0092B-C50C-407E-A947-70E740481C1C}">
                <a14:useLocalDpi xmlns:a14="http://schemas.microsoft.com/office/drawing/2010/main" val="0"/>
              </a:ext>
            </a:extLst>
          </a:blip>
          <a:srcRect l="8635" t="1967" r="4948"/>
          <a:stretch/>
        </p:blipFill>
        <p:spPr>
          <a:xfrm>
            <a:off x="0" y="0"/>
            <a:ext cx="6992881" cy="6723078"/>
          </a:xfrm>
          <a:prstGeom prst="rect">
            <a:avLst/>
          </a:prstGeom>
        </p:spPr>
      </p:pic>
      <p:pic>
        <p:nvPicPr>
          <p:cNvPr id="8" name="Picture 7" descr="Graphical user interface, text&#10;&#10;Description automatically generated">
            <a:extLst>
              <a:ext uri="{FF2B5EF4-FFF2-40B4-BE49-F238E27FC236}">
                <a16:creationId xmlns:a16="http://schemas.microsoft.com/office/drawing/2014/main" id="{ADB53888-438B-451A-A494-08F2D69A709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536703" y="106196"/>
            <a:ext cx="1512857" cy="709917"/>
          </a:xfrm>
          <a:prstGeom prst="rect">
            <a:avLst/>
          </a:prstGeom>
        </p:spPr>
      </p:pic>
      <p:sp>
        <p:nvSpPr>
          <p:cNvPr id="9" name="TextBox 8">
            <a:extLst>
              <a:ext uri="{FF2B5EF4-FFF2-40B4-BE49-F238E27FC236}">
                <a16:creationId xmlns:a16="http://schemas.microsoft.com/office/drawing/2014/main" id="{F5362070-44CF-4A15-9D6B-94AC9CD03AC0}"/>
              </a:ext>
            </a:extLst>
          </p:cNvPr>
          <p:cNvSpPr txBox="1"/>
          <p:nvPr/>
        </p:nvSpPr>
        <p:spPr>
          <a:xfrm>
            <a:off x="6013005" y="2663757"/>
            <a:ext cx="6175946" cy="646331"/>
          </a:xfrm>
          <a:prstGeom prst="rect">
            <a:avLst/>
          </a:prstGeom>
          <a:noFill/>
        </p:spPr>
        <p:txBody>
          <a:bodyPr wrap="square">
            <a:spAutoFit/>
          </a:bodyPr>
          <a:lstStyle/>
          <a:p>
            <a:pPr algn="ctr">
              <a:spcAft>
                <a:spcPts val="600"/>
              </a:spcAft>
            </a:pPr>
            <a:r>
              <a:rPr lang="en-US" sz="3600" dirty="0">
                <a:latin typeface="Gill Sans MT" panose="020B0502020104020203" pitchFamily="34" charset="0"/>
              </a:rPr>
              <a:t>Azim Premji Foundation</a:t>
            </a:r>
          </a:p>
        </p:txBody>
      </p:sp>
      <p:cxnSp>
        <p:nvCxnSpPr>
          <p:cNvPr id="10" name="Straight Connector 9">
            <a:extLst>
              <a:ext uri="{FF2B5EF4-FFF2-40B4-BE49-F238E27FC236}">
                <a16:creationId xmlns:a16="http://schemas.microsoft.com/office/drawing/2014/main" id="{0C826BDB-29B9-43D8-B19E-FE2E2EC82E75}"/>
              </a:ext>
            </a:extLst>
          </p:cNvPr>
          <p:cNvCxnSpPr>
            <a:cxnSpLocks/>
          </p:cNvCxnSpPr>
          <p:nvPr/>
        </p:nvCxnSpPr>
        <p:spPr>
          <a:xfrm>
            <a:off x="6319473" y="3429000"/>
            <a:ext cx="5597707" cy="0"/>
          </a:xfrm>
          <a:prstGeom prst="line">
            <a:avLst/>
          </a:prstGeom>
          <a:ln>
            <a:solidFill>
              <a:srgbClr val="1F497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1625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D5EB28-819F-4BC1-9EF0-BC3C32510DC2}"/>
              </a:ext>
            </a:extLst>
          </p:cNvPr>
          <p:cNvSpPr txBox="1"/>
          <p:nvPr/>
        </p:nvSpPr>
        <p:spPr>
          <a:xfrm>
            <a:off x="5641522" y="1340459"/>
            <a:ext cx="6188528" cy="5156796"/>
          </a:xfrm>
          <a:prstGeom prst="rect">
            <a:avLst/>
          </a:prstGeom>
          <a:noFill/>
        </p:spPr>
        <p:txBody>
          <a:bodyPr wrap="square">
            <a:spAutoFit/>
          </a:bodyPr>
          <a:lstStyle/>
          <a:p>
            <a:pPr>
              <a:lnSpc>
                <a:spcPct val="107000"/>
              </a:lnSpc>
              <a:spcAft>
                <a:spcPts val="1200"/>
              </a:spcAft>
            </a:pPr>
            <a:r>
              <a:rPr lang="en-US" dirty="0">
                <a:solidFill>
                  <a:srgbClr val="222222"/>
                </a:solidFill>
                <a:latin typeface="Gill Sans MT" panose="020B0502020104020203" pitchFamily="34" charset="0"/>
                <a:ea typeface="Calibri" panose="020F0502020204030204" pitchFamily="34" charset="0"/>
                <a:cs typeface="Calibri" panose="020F0502020204030204" pitchFamily="34" charset="0"/>
              </a:rPr>
              <a:t>The Foundation operates as an integrated unit with its three operating arms complementing each other. </a:t>
            </a:r>
          </a:p>
          <a:p>
            <a:pPr>
              <a:lnSpc>
                <a:spcPct val="107000"/>
              </a:lnSpc>
              <a:spcAft>
                <a:spcPts val="1200"/>
              </a:spcAft>
            </a:pPr>
            <a:r>
              <a:rPr lang="en-US" dirty="0">
                <a:solidFill>
                  <a:schemeClr val="accent1"/>
                </a:solidFill>
                <a:latin typeface="Gill Sans MT" panose="020B0502020104020203" pitchFamily="34" charset="0"/>
                <a:cs typeface="Calibri" panose="020F0502020204030204" pitchFamily="34" charset="0"/>
              </a:rPr>
              <a:t>Field Institutes </a:t>
            </a:r>
            <a:r>
              <a:rPr lang="en-US" dirty="0">
                <a:solidFill>
                  <a:srgbClr val="222222"/>
                </a:solidFill>
                <a:latin typeface="Gill Sans MT" panose="020B0502020104020203" pitchFamily="34" charset="0"/>
                <a:cs typeface="Calibri" panose="020F0502020204030204" pitchFamily="34" charset="0"/>
              </a:rPr>
              <a:t>– the </a:t>
            </a:r>
            <a:r>
              <a:rPr lang="en-US" dirty="0">
                <a:solidFill>
                  <a:srgbClr val="222222"/>
                </a:solidFill>
                <a:latin typeface="Gill Sans MT" panose="020B0502020104020203" pitchFamily="34" charset="0"/>
                <a:ea typeface="Calibri" panose="020F0502020204030204" pitchFamily="34" charset="0"/>
                <a:cs typeface="Calibri" panose="020F0502020204030204" pitchFamily="34" charset="0"/>
              </a:rPr>
              <a:t>on-ground, district and block level presence</a:t>
            </a:r>
          </a:p>
          <a:p>
            <a:pPr>
              <a:lnSpc>
                <a:spcPct val="107000"/>
              </a:lnSpc>
              <a:spcAft>
                <a:spcPts val="1200"/>
              </a:spcAft>
            </a:pPr>
            <a:r>
              <a:rPr lang="en-US" dirty="0">
                <a:solidFill>
                  <a:schemeClr val="accent1"/>
                </a:solidFill>
                <a:latin typeface="Gill Sans MT" panose="020B0502020104020203" pitchFamily="34" charset="0"/>
                <a:cs typeface="Calibri" panose="020F0502020204030204" pitchFamily="34" charset="0"/>
              </a:rPr>
              <a:t>Philanthropy</a:t>
            </a:r>
            <a:r>
              <a:rPr lang="en-US" dirty="0">
                <a:solidFill>
                  <a:srgbClr val="222222"/>
                </a:solidFill>
                <a:latin typeface="Gill Sans MT" panose="020B0502020104020203" pitchFamily="34" charset="0"/>
                <a:ea typeface="Calibri" panose="020F0502020204030204" pitchFamily="34" charset="0"/>
                <a:cs typeface="Calibri" panose="020F0502020204030204" pitchFamily="34" charset="0"/>
              </a:rPr>
              <a:t> </a:t>
            </a:r>
            <a:r>
              <a:rPr lang="en-US" dirty="0">
                <a:solidFill>
                  <a:srgbClr val="222222"/>
                </a:solidFill>
                <a:latin typeface="Gill Sans MT" panose="020B0502020104020203" pitchFamily="34" charset="0"/>
                <a:cs typeface="Calibri" panose="020F0502020204030204" pitchFamily="34" charset="0"/>
              </a:rPr>
              <a:t>–</a:t>
            </a:r>
            <a:r>
              <a:rPr lang="en-US" dirty="0">
                <a:solidFill>
                  <a:srgbClr val="222222"/>
                </a:solidFill>
                <a:latin typeface="Gill Sans MT" panose="020B0502020104020203" pitchFamily="34" charset="0"/>
                <a:ea typeface="Calibri" panose="020F0502020204030204" pitchFamily="34" charset="0"/>
                <a:cs typeface="Calibri" panose="020F0502020204030204" pitchFamily="34" charset="0"/>
              </a:rPr>
              <a:t> supports NGO/CSO partners with financial grants </a:t>
            </a:r>
          </a:p>
          <a:p>
            <a:pPr>
              <a:lnSpc>
                <a:spcPct val="107000"/>
              </a:lnSpc>
              <a:spcAft>
                <a:spcPts val="1200"/>
              </a:spcAft>
            </a:pPr>
            <a:r>
              <a:rPr lang="en-US" dirty="0">
                <a:solidFill>
                  <a:schemeClr val="accent1"/>
                </a:solidFill>
                <a:latin typeface="Gill Sans MT" panose="020B0502020104020203" pitchFamily="34" charset="0"/>
                <a:cs typeface="Calibri" panose="020F0502020204030204" pitchFamily="34" charset="0"/>
              </a:rPr>
              <a:t>University </a:t>
            </a:r>
            <a:r>
              <a:rPr lang="en-US" dirty="0">
                <a:latin typeface="Gill Sans MT" panose="020B0502020104020203" pitchFamily="34" charset="0"/>
                <a:cs typeface="Calibri" panose="020F0502020204030204" pitchFamily="34" charset="0"/>
              </a:rPr>
              <a:t>– for higher education, in Bengaluru and Bhopal. </a:t>
            </a:r>
          </a:p>
          <a:p>
            <a:pPr>
              <a:lnSpc>
                <a:spcPct val="107000"/>
              </a:lnSpc>
              <a:spcAft>
                <a:spcPts val="1200"/>
              </a:spcAft>
            </a:pPr>
            <a:endParaRPr lang="en-US" dirty="0">
              <a:solidFill>
                <a:srgbClr val="222222"/>
              </a:solidFill>
              <a:latin typeface="Gill Sans MT" panose="020B0502020104020203" pitchFamily="34" charset="0"/>
              <a:ea typeface="Calibri" panose="020F0502020204030204" pitchFamily="34" charset="0"/>
              <a:cs typeface="Calibri" panose="020F0502020204030204" pitchFamily="34" charset="0"/>
            </a:endParaRPr>
          </a:p>
          <a:p>
            <a:pPr>
              <a:lnSpc>
                <a:spcPct val="107000"/>
              </a:lnSpc>
              <a:spcAft>
                <a:spcPts val="1200"/>
              </a:spcAft>
            </a:pPr>
            <a:r>
              <a:rPr lang="en-US" dirty="0">
                <a:solidFill>
                  <a:srgbClr val="222222"/>
                </a:solidFill>
                <a:latin typeface="Gill Sans MT" panose="020B0502020104020203" pitchFamily="34" charset="0"/>
                <a:ea typeface="Calibri" panose="020F0502020204030204" pitchFamily="34" charset="0"/>
                <a:cs typeface="Calibri" panose="020F0502020204030204" pitchFamily="34" charset="0"/>
              </a:rPr>
              <a:t>These entities work together to integrate grassroots and systemic knowledge to contribute to </a:t>
            </a:r>
            <a:r>
              <a:rPr lang="en-US" b="1" dirty="0">
                <a:solidFill>
                  <a:srgbClr val="222222"/>
                </a:solidFill>
                <a:latin typeface="Gill Sans MT" panose="020B0502020104020203" pitchFamily="34" charset="0"/>
                <a:ea typeface="Calibri" panose="020F0502020204030204" pitchFamily="34" charset="0"/>
                <a:cs typeface="Calibri" panose="020F0502020204030204" pitchFamily="34" charset="0"/>
              </a:rPr>
              <a:t>policy</a:t>
            </a:r>
            <a:r>
              <a:rPr lang="en-US" dirty="0">
                <a:solidFill>
                  <a:srgbClr val="222222"/>
                </a:solidFill>
                <a:latin typeface="Gill Sans MT" panose="020B0502020104020203" pitchFamily="34" charset="0"/>
                <a:ea typeface="Calibri" panose="020F0502020204030204" pitchFamily="34" charset="0"/>
                <a:cs typeface="Calibri" panose="020F0502020204030204" pitchFamily="34" charset="0"/>
              </a:rPr>
              <a:t>, </a:t>
            </a:r>
            <a:r>
              <a:rPr lang="en-US" b="1" dirty="0">
                <a:solidFill>
                  <a:srgbClr val="222222"/>
                </a:solidFill>
                <a:latin typeface="Gill Sans MT" panose="020B0502020104020203" pitchFamily="34" charset="0"/>
                <a:ea typeface="Calibri" panose="020F0502020204030204" pitchFamily="34" charset="0"/>
                <a:cs typeface="Calibri" panose="020F0502020204030204" pitchFamily="34" charset="0"/>
              </a:rPr>
              <a:t>research</a:t>
            </a:r>
            <a:r>
              <a:rPr lang="en-US" dirty="0">
                <a:solidFill>
                  <a:srgbClr val="222222"/>
                </a:solidFill>
                <a:latin typeface="Gill Sans MT" panose="020B0502020104020203" pitchFamily="34" charset="0"/>
                <a:ea typeface="Calibri" panose="020F0502020204030204" pitchFamily="34" charset="0"/>
                <a:cs typeface="Calibri" panose="020F0502020204030204" pitchFamily="34" charset="0"/>
              </a:rPr>
              <a:t>, and </a:t>
            </a:r>
            <a:r>
              <a:rPr lang="en-US" b="1" dirty="0">
                <a:solidFill>
                  <a:srgbClr val="222222"/>
                </a:solidFill>
                <a:latin typeface="Gill Sans MT" panose="020B0502020104020203" pitchFamily="34" charset="0"/>
                <a:ea typeface="Calibri" panose="020F0502020204030204" pitchFamily="34" charset="0"/>
                <a:cs typeface="Calibri" panose="020F0502020204030204" pitchFamily="34" charset="0"/>
              </a:rPr>
              <a:t>continuing education</a:t>
            </a:r>
            <a:r>
              <a:rPr lang="en-US" dirty="0">
                <a:solidFill>
                  <a:srgbClr val="222222"/>
                </a:solidFill>
                <a:latin typeface="Gill Sans MT" panose="020B0502020104020203" pitchFamily="34" charset="0"/>
                <a:ea typeface="Calibri" panose="020F0502020204030204" pitchFamily="34" charset="0"/>
                <a:cs typeface="Calibri" panose="020F0502020204030204" pitchFamily="34" charset="0"/>
              </a:rPr>
              <a:t>.</a:t>
            </a:r>
          </a:p>
          <a:p>
            <a:pPr>
              <a:lnSpc>
                <a:spcPct val="107000"/>
              </a:lnSpc>
              <a:spcAft>
                <a:spcPts val="1200"/>
              </a:spcAft>
            </a:pPr>
            <a:endParaRPr lang="en-US" dirty="0">
              <a:solidFill>
                <a:srgbClr val="222222"/>
              </a:solidFill>
              <a:latin typeface="Gill Sans MT" panose="020B0502020104020203" pitchFamily="34" charset="0"/>
              <a:ea typeface="Calibri" panose="020F0502020204030204" pitchFamily="34" charset="0"/>
              <a:cs typeface="Calibri" panose="020F0502020204030204" pitchFamily="34" charset="0"/>
            </a:endParaRPr>
          </a:p>
          <a:p>
            <a:pPr>
              <a:lnSpc>
                <a:spcPct val="107000"/>
              </a:lnSpc>
              <a:spcAft>
                <a:spcPts val="1200"/>
              </a:spcAft>
            </a:pPr>
            <a:r>
              <a:rPr lang="en-US" b="1" dirty="0">
                <a:solidFill>
                  <a:srgbClr val="222222"/>
                </a:solidFill>
                <a:latin typeface="Gill Sans MT" panose="020B0502020104020203" pitchFamily="34" charset="0"/>
                <a:ea typeface="Calibri" panose="020F0502020204030204" pitchFamily="34" charset="0"/>
                <a:cs typeface="Calibri" panose="020F0502020204030204" pitchFamily="34" charset="0"/>
              </a:rPr>
              <a:t>Our Focus Areas</a:t>
            </a:r>
            <a:endParaRPr lang="en-US" sz="1800" dirty="0">
              <a:solidFill>
                <a:srgbClr val="ED7D31"/>
              </a:solidFill>
              <a:latin typeface="Gill Sans MT" panose="020B0502020104020203" pitchFamily="34" charset="0"/>
              <a:cs typeface="Calibri" panose="020F0502020204030204" pitchFamily="34" charset="0"/>
            </a:endParaRPr>
          </a:p>
          <a:p>
            <a:pPr marL="0" indent="0">
              <a:buNone/>
            </a:pPr>
            <a:r>
              <a:rPr lang="en-US" sz="1800" dirty="0">
                <a:latin typeface="Gill Sans MT" panose="020B0502020104020203" pitchFamily="34" charset="0"/>
              </a:rPr>
              <a:t>Education, Health and Livelihoods</a:t>
            </a:r>
          </a:p>
        </p:txBody>
      </p:sp>
      <p:grpSp>
        <p:nvGrpSpPr>
          <p:cNvPr id="4" name="Group 3">
            <a:extLst>
              <a:ext uri="{FF2B5EF4-FFF2-40B4-BE49-F238E27FC236}">
                <a16:creationId xmlns:a16="http://schemas.microsoft.com/office/drawing/2014/main" id="{F41C257E-9534-179F-F5DD-98788B5FCBFF}"/>
              </a:ext>
            </a:extLst>
          </p:cNvPr>
          <p:cNvGrpSpPr/>
          <p:nvPr/>
        </p:nvGrpSpPr>
        <p:grpSpPr>
          <a:xfrm>
            <a:off x="0" y="952763"/>
            <a:ext cx="4953761" cy="4953761"/>
            <a:chOff x="0" y="952763"/>
            <a:chExt cx="4953761" cy="4953761"/>
          </a:xfrm>
        </p:grpSpPr>
        <p:pic>
          <p:nvPicPr>
            <p:cNvPr id="5" name="Picture 4" descr="Chart, pie chart&#10;&#10;Description automatically generated">
              <a:extLst>
                <a:ext uri="{FF2B5EF4-FFF2-40B4-BE49-F238E27FC236}">
                  <a16:creationId xmlns:a16="http://schemas.microsoft.com/office/drawing/2014/main" id="{5C89C3B1-784E-A5A5-FA01-B01E2E3F5349}"/>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0" y="952763"/>
              <a:ext cx="4953761" cy="4953761"/>
            </a:xfrm>
            <a:prstGeom prst="rect">
              <a:avLst/>
            </a:prstGeom>
          </p:spPr>
        </p:pic>
        <p:sp>
          <p:nvSpPr>
            <p:cNvPr id="6" name="TextBox 5">
              <a:extLst>
                <a:ext uri="{FF2B5EF4-FFF2-40B4-BE49-F238E27FC236}">
                  <a16:creationId xmlns:a16="http://schemas.microsoft.com/office/drawing/2014/main" id="{0A3025E0-6F0A-26B4-7B2C-84C18D0C05B2}"/>
                </a:ext>
              </a:extLst>
            </p:cNvPr>
            <p:cNvSpPr txBox="1"/>
            <p:nvPr/>
          </p:nvSpPr>
          <p:spPr>
            <a:xfrm>
              <a:off x="1554315" y="2314302"/>
              <a:ext cx="1845130" cy="307777"/>
            </a:xfrm>
            <a:prstGeom prst="rect">
              <a:avLst/>
            </a:prstGeom>
            <a:solidFill>
              <a:srgbClr val="D5956D"/>
            </a:solidFill>
          </p:spPr>
          <p:txBody>
            <a:bodyPr wrap="square" rtlCol="0">
              <a:spAutoFit/>
            </a:bodyPr>
            <a:lstStyle/>
            <a:p>
              <a:pPr algn="ctr"/>
              <a:endParaRPr lang="en-US" sz="1400" b="1" dirty="0">
                <a:solidFill>
                  <a:schemeClr val="bg1"/>
                </a:solidFill>
              </a:endParaRPr>
            </a:p>
          </p:txBody>
        </p:sp>
      </p:grpSp>
      <p:sp>
        <p:nvSpPr>
          <p:cNvPr id="8" name="TextBox 7">
            <a:extLst>
              <a:ext uri="{FF2B5EF4-FFF2-40B4-BE49-F238E27FC236}">
                <a16:creationId xmlns:a16="http://schemas.microsoft.com/office/drawing/2014/main" id="{65F88AB9-CC23-7D58-3045-3F0AACC8A963}"/>
              </a:ext>
            </a:extLst>
          </p:cNvPr>
          <p:cNvSpPr txBox="1"/>
          <p:nvPr/>
        </p:nvSpPr>
        <p:spPr>
          <a:xfrm>
            <a:off x="579664" y="176079"/>
            <a:ext cx="6430735" cy="430887"/>
          </a:xfrm>
          <a:prstGeom prst="rect">
            <a:avLst/>
          </a:prstGeom>
          <a:noFill/>
        </p:spPr>
        <p:txBody>
          <a:bodyPr wrap="square">
            <a:spAutoFit/>
          </a:bodyPr>
          <a:lstStyle/>
          <a:p>
            <a:r>
              <a:rPr lang="en-US" sz="2200" b="1" dirty="0">
                <a:latin typeface="Gill Sans MT" panose="020B0502020104020203" pitchFamily="34" charset="0"/>
              </a:rPr>
              <a:t>Integrated work </a:t>
            </a:r>
            <a:endParaRPr lang="en-IN" sz="2200" dirty="0"/>
          </a:p>
        </p:txBody>
      </p:sp>
    </p:spTree>
    <p:extLst>
      <p:ext uri="{BB962C8B-B14F-4D97-AF65-F5344CB8AC3E}">
        <p14:creationId xmlns:p14="http://schemas.microsoft.com/office/powerpoint/2010/main" val="567472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E9D929-7039-1F34-3B88-2AF9E3B695CB}"/>
              </a:ext>
            </a:extLst>
          </p:cNvPr>
          <p:cNvSpPr txBox="1"/>
          <p:nvPr/>
        </p:nvSpPr>
        <p:spPr>
          <a:xfrm>
            <a:off x="449036" y="1166843"/>
            <a:ext cx="11470821" cy="3600986"/>
          </a:xfrm>
          <a:prstGeom prst="rect">
            <a:avLst/>
          </a:prstGeom>
          <a:noFill/>
        </p:spPr>
        <p:txBody>
          <a:bodyPr wrap="square">
            <a:spAutoFit/>
          </a:bodyPr>
          <a:lstStyle/>
          <a:p>
            <a:pPr marL="0" indent="0">
              <a:lnSpc>
                <a:spcPts val="1800"/>
              </a:lnSpc>
              <a:spcAft>
                <a:spcPts val="600"/>
              </a:spcAft>
              <a:buNone/>
            </a:pPr>
            <a:r>
              <a:rPr lang="en-US" dirty="0">
                <a:solidFill>
                  <a:srgbClr val="222222"/>
                </a:solidFill>
                <a:latin typeface="Gill Sans MT" panose="020B0502020104020203" pitchFamily="34" charset="0"/>
                <a:cs typeface="Calibri" panose="020F0502020204030204" pitchFamily="34" charset="0"/>
              </a:rPr>
              <a:t>Azim Premji Foundation was set up by Azim Premji in 2001 with a clear social purpose of making a significant, long-term contribution to the nation’s development. Over the past years, Azim Premji has irrevocably donated most of his wealth for philanthropic purposes and created a philanthropic endowment valued (as of Jan 2023) at approximately INR 2,40,000 crore (USD 29 billion) to fund the work of the Foundation.  As part of this endowment, along with other assets, 66 percent of the economic ownership of Wipro Ltd is with the Foundation.</a:t>
            </a:r>
          </a:p>
          <a:p>
            <a:pPr marL="0" indent="0">
              <a:lnSpc>
                <a:spcPts val="1800"/>
              </a:lnSpc>
              <a:spcAft>
                <a:spcPts val="600"/>
              </a:spcAft>
              <a:buNone/>
            </a:pPr>
            <a:endParaRPr lang="en-US" dirty="0">
              <a:solidFill>
                <a:srgbClr val="222222"/>
              </a:solidFill>
              <a:latin typeface="Gill Sans MT" panose="020B0502020104020203" pitchFamily="34" charset="0"/>
              <a:cs typeface="Calibri" panose="020F0502020204030204" pitchFamily="34" charset="0"/>
            </a:endParaRPr>
          </a:p>
          <a:p>
            <a:pPr marL="0" indent="0">
              <a:lnSpc>
                <a:spcPts val="1800"/>
              </a:lnSpc>
              <a:spcAft>
                <a:spcPts val="600"/>
              </a:spcAft>
              <a:buNone/>
            </a:pPr>
            <a:r>
              <a:rPr lang="en-US" b="1" dirty="0">
                <a:solidFill>
                  <a:srgbClr val="222222"/>
                </a:solidFill>
                <a:latin typeface="Gill Sans MT" panose="020B0502020104020203" pitchFamily="34" charset="0"/>
                <a:cs typeface="Calibri" panose="020F0502020204030204" pitchFamily="34" charset="0"/>
              </a:rPr>
              <a:t>Address</a:t>
            </a:r>
          </a:p>
          <a:p>
            <a:pPr marL="0" indent="0" algn="l">
              <a:buNone/>
            </a:pPr>
            <a:r>
              <a:rPr lang="en-IN" dirty="0">
                <a:solidFill>
                  <a:srgbClr val="222222"/>
                </a:solidFill>
                <a:latin typeface="Gill Sans MT" panose="020B0502020104020203" pitchFamily="34" charset="0"/>
                <a:cs typeface="Calibri" panose="020F0502020204030204" pitchFamily="34" charset="0"/>
              </a:rPr>
              <a:t>Azim Premji Foundation,</a:t>
            </a:r>
          </a:p>
          <a:p>
            <a:pPr marL="0" indent="0" algn="l">
              <a:buNone/>
            </a:pPr>
            <a:r>
              <a:rPr lang="en-IN" dirty="0">
                <a:solidFill>
                  <a:srgbClr val="222222"/>
                </a:solidFill>
                <a:latin typeface="Gill Sans MT" panose="020B0502020104020203" pitchFamily="34" charset="0"/>
                <a:cs typeface="Calibri" panose="020F0502020204030204" pitchFamily="34" charset="0"/>
              </a:rPr>
              <a:t>#134 </a:t>
            </a:r>
            <a:r>
              <a:rPr lang="en-IN" dirty="0" err="1">
                <a:solidFill>
                  <a:srgbClr val="222222"/>
                </a:solidFill>
                <a:latin typeface="Gill Sans MT" panose="020B0502020104020203" pitchFamily="34" charset="0"/>
                <a:cs typeface="Calibri" panose="020F0502020204030204" pitchFamily="34" charset="0"/>
              </a:rPr>
              <a:t>Doddakannelli</a:t>
            </a:r>
            <a:r>
              <a:rPr lang="en-IN" dirty="0">
                <a:solidFill>
                  <a:srgbClr val="222222"/>
                </a:solidFill>
                <a:latin typeface="Gill Sans MT" panose="020B0502020104020203" pitchFamily="34" charset="0"/>
                <a:cs typeface="Calibri" panose="020F0502020204030204" pitchFamily="34" charset="0"/>
              </a:rPr>
              <a:t>,</a:t>
            </a:r>
          </a:p>
          <a:p>
            <a:pPr marL="0" indent="0" algn="l">
              <a:buNone/>
            </a:pPr>
            <a:r>
              <a:rPr lang="en-IN" dirty="0">
                <a:solidFill>
                  <a:srgbClr val="222222"/>
                </a:solidFill>
                <a:latin typeface="Gill Sans MT" panose="020B0502020104020203" pitchFamily="34" charset="0"/>
                <a:cs typeface="Calibri" panose="020F0502020204030204" pitchFamily="34" charset="0"/>
              </a:rPr>
              <a:t>Next to Wipro Corporate Office,</a:t>
            </a:r>
          </a:p>
          <a:p>
            <a:pPr marL="0" indent="0" algn="l">
              <a:buNone/>
            </a:pPr>
            <a:r>
              <a:rPr lang="en-IN" dirty="0">
                <a:solidFill>
                  <a:srgbClr val="222222"/>
                </a:solidFill>
                <a:latin typeface="Gill Sans MT" panose="020B0502020104020203" pitchFamily="34" charset="0"/>
                <a:cs typeface="Calibri" panose="020F0502020204030204" pitchFamily="34" charset="0"/>
              </a:rPr>
              <a:t>Sarjapur Road,</a:t>
            </a:r>
          </a:p>
          <a:p>
            <a:pPr marL="0" indent="0" algn="l">
              <a:buNone/>
            </a:pPr>
            <a:r>
              <a:rPr lang="en-IN" dirty="0">
                <a:solidFill>
                  <a:srgbClr val="222222"/>
                </a:solidFill>
                <a:latin typeface="Gill Sans MT" panose="020B0502020104020203" pitchFamily="34" charset="0"/>
                <a:cs typeface="Calibri" panose="020F0502020204030204" pitchFamily="34" charset="0"/>
              </a:rPr>
              <a:t>Bengaluru - 560035</a:t>
            </a:r>
          </a:p>
          <a:p>
            <a:pPr marL="0" indent="0" algn="l">
              <a:buNone/>
            </a:pPr>
            <a:r>
              <a:rPr lang="en-IN" dirty="0">
                <a:solidFill>
                  <a:srgbClr val="222222"/>
                </a:solidFill>
                <a:latin typeface="Gill Sans MT" panose="020B0502020104020203" pitchFamily="34" charset="0"/>
                <a:cs typeface="Calibri" panose="020F0502020204030204" pitchFamily="34" charset="0"/>
              </a:rPr>
              <a:t>Tel: +91-80- 6614 4900/01/02</a:t>
            </a:r>
          </a:p>
        </p:txBody>
      </p:sp>
      <p:sp>
        <p:nvSpPr>
          <p:cNvPr id="5" name="TextBox 4">
            <a:extLst>
              <a:ext uri="{FF2B5EF4-FFF2-40B4-BE49-F238E27FC236}">
                <a16:creationId xmlns:a16="http://schemas.microsoft.com/office/drawing/2014/main" id="{47F5C6A4-9BB1-F518-8421-498EB92EF247}"/>
              </a:ext>
            </a:extLst>
          </p:cNvPr>
          <p:cNvSpPr txBox="1"/>
          <p:nvPr/>
        </p:nvSpPr>
        <p:spPr>
          <a:xfrm>
            <a:off x="449036" y="195943"/>
            <a:ext cx="6188528" cy="430887"/>
          </a:xfrm>
          <a:prstGeom prst="rect">
            <a:avLst/>
          </a:prstGeom>
          <a:noFill/>
        </p:spPr>
        <p:txBody>
          <a:bodyPr wrap="square">
            <a:spAutoFit/>
          </a:bodyPr>
          <a:lstStyle/>
          <a:p>
            <a:r>
              <a:rPr lang="en-US" sz="2200" b="1" dirty="0">
                <a:latin typeface="Gill Sans MT" panose="020B0502020104020203" pitchFamily="34" charset="0"/>
              </a:rPr>
              <a:t>About Azim Premji Foundation</a:t>
            </a:r>
            <a:endParaRPr lang="en-IN" sz="2200" dirty="0"/>
          </a:p>
        </p:txBody>
      </p:sp>
    </p:spTree>
    <p:extLst>
      <p:ext uri="{BB962C8B-B14F-4D97-AF65-F5344CB8AC3E}">
        <p14:creationId xmlns:p14="http://schemas.microsoft.com/office/powerpoint/2010/main" val="933294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F4607A-5437-8B47-08B3-4581F54B7884}"/>
              </a:ext>
            </a:extLst>
          </p:cNvPr>
          <p:cNvSpPr txBox="1"/>
          <p:nvPr/>
        </p:nvSpPr>
        <p:spPr>
          <a:xfrm>
            <a:off x="315685" y="990162"/>
            <a:ext cx="11560629" cy="5632311"/>
          </a:xfrm>
          <a:prstGeom prst="rect">
            <a:avLst/>
          </a:prstGeom>
          <a:noFill/>
        </p:spPr>
        <p:txBody>
          <a:bodyPr wrap="square" lIns="91440" tIns="45720" rIns="91440" bIns="45720" anchor="t">
            <a:spAutoFit/>
          </a:bodyPr>
          <a:lstStyle/>
          <a:p>
            <a:pPr algn="l"/>
            <a:r>
              <a:rPr lang="en-US" sz="1800" dirty="0">
                <a:solidFill>
                  <a:srgbClr val="222222"/>
                </a:solidFill>
                <a:latin typeface="Gill Sans MT" panose="020B0502020104020203" pitchFamily="34" charset="0"/>
                <a:cs typeface="Calibri" panose="020F0502020204030204" pitchFamily="34" charset="0"/>
              </a:rPr>
              <a:t>Azim Premji University was established under the Azim Premji University Act 2010 of the Government of Karnataka. Azim </a:t>
            </a:r>
            <a:r>
              <a:rPr lang="en-US" dirty="0">
                <a:solidFill>
                  <a:srgbClr val="222222"/>
                </a:solidFill>
                <a:latin typeface="Gill Sans MT" panose="020B0502020104020203" pitchFamily="34" charset="0"/>
                <a:cs typeface="Calibri" panose="020F0502020204030204" pitchFamily="34" charset="0"/>
              </a:rPr>
              <a:t>Premji Foundation, the sponsoring body set up the University as a fully philanthropic and not-for-profit entity, with a clear social purpose of contributing to the </a:t>
            </a:r>
            <a:r>
              <a:rPr lang="en-US" dirty="0" err="1">
                <a:solidFill>
                  <a:srgbClr val="222222"/>
                </a:solidFill>
                <a:latin typeface="Gill Sans MT" panose="020B0502020104020203" pitchFamily="34" charset="0"/>
                <a:cs typeface="Calibri" panose="020F0502020204030204" pitchFamily="34" charset="0"/>
              </a:rPr>
              <a:t>realisation</a:t>
            </a:r>
            <a:r>
              <a:rPr lang="en-US" dirty="0">
                <a:solidFill>
                  <a:srgbClr val="222222"/>
                </a:solidFill>
                <a:latin typeface="Gill Sans MT" panose="020B0502020104020203" pitchFamily="34" charset="0"/>
                <a:cs typeface="Calibri" panose="020F0502020204030204" pitchFamily="34" charset="0"/>
              </a:rPr>
              <a:t> of a just, equitable, humane </a:t>
            </a:r>
            <a:r>
              <a:rPr lang="en-US" sz="1800" dirty="0">
                <a:solidFill>
                  <a:srgbClr val="222222"/>
                </a:solidFill>
                <a:latin typeface="Gill Sans MT" panose="020B0502020104020203" pitchFamily="34" charset="0"/>
                <a:cs typeface="Calibri" panose="020F0502020204030204" pitchFamily="34" charset="0"/>
              </a:rPr>
              <a:t>and sustainable society. </a:t>
            </a:r>
          </a:p>
          <a:p>
            <a:pPr algn="l"/>
            <a:r>
              <a:rPr lang="en-US" sz="1800" dirty="0">
                <a:solidFill>
                  <a:srgbClr val="222222"/>
                </a:solidFill>
                <a:latin typeface="Gill Sans MT" panose="020B0502020104020203" pitchFamily="34" charset="0"/>
                <a:cs typeface="Calibri" panose="020F0502020204030204" pitchFamily="34" charset="0"/>
              </a:rPr>
              <a:t>All our educational </a:t>
            </a:r>
            <a:r>
              <a:rPr lang="en-US" sz="1800" dirty="0" err="1">
                <a:solidFill>
                  <a:srgbClr val="222222"/>
                </a:solidFill>
                <a:latin typeface="Gill Sans MT" panose="020B0502020104020203" pitchFamily="34" charset="0"/>
                <a:cs typeface="Calibri" panose="020F0502020204030204" pitchFamily="34" charset="0"/>
              </a:rPr>
              <a:t>programmes</a:t>
            </a:r>
            <a:r>
              <a:rPr lang="en-US" sz="1800" dirty="0">
                <a:solidFill>
                  <a:srgbClr val="222222"/>
                </a:solidFill>
                <a:latin typeface="Gill Sans MT" panose="020B0502020104020203" pitchFamily="34" charset="0"/>
                <a:cs typeface="Calibri" panose="020F0502020204030204" pitchFamily="34" charset="0"/>
              </a:rPr>
              <a:t> consciously nurture and reflect this vision of the University. </a:t>
            </a:r>
          </a:p>
          <a:p>
            <a:pPr algn="l"/>
            <a:endParaRPr lang="en-US" sz="1800" dirty="0">
              <a:solidFill>
                <a:srgbClr val="222222"/>
              </a:solidFill>
              <a:latin typeface="Gill Sans MT" panose="020B0502020104020203" pitchFamily="34" charset="0"/>
              <a:cs typeface="Calibri" panose="020F0502020204030204" pitchFamily="34" charset="0"/>
            </a:endParaRPr>
          </a:p>
          <a:p>
            <a:r>
              <a:rPr lang="en-US" sz="1800" dirty="0">
                <a:solidFill>
                  <a:srgbClr val="222222"/>
                </a:solidFill>
                <a:latin typeface="Gill Sans MT"/>
                <a:cs typeface="Calibri"/>
                <a:hlinkClick r:id="rId2"/>
              </a:rPr>
              <a:t>Azim Premji University, Bhopal </a:t>
            </a:r>
            <a:r>
              <a:rPr lang="en-US" sz="1800" dirty="0">
                <a:solidFill>
                  <a:srgbClr val="222222"/>
                </a:solidFill>
                <a:latin typeface="Gill Sans MT"/>
                <a:cs typeface="Calibri"/>
              </a:rPr>
              <a:t>is </a:t>
            </a:r>
            <a:r>
              <a:rPr lang="en-US" dirty="0">
                <a:solidFill>
                  <a:srgbClr val="222222"/>
                </a:solidFill>
                <a:latin typeface="Gill Sans MT"/>
                <a:cs typeface="Calibri"/>
              </a:rPr>
              <a:t>operational </a:t>
            </a:r>
            <a:r>
              <a:rPr lang="en-US" sz="1800" dirty="0">
                <a:solidFill>
                  <a:srgbClr val="222222"/>
                </a:solidFill>
                <a:latin typeface="Gill Sans MT"/>
                <a:cs typeface="Calibri"/>
              </a:rPr>
              <a:t>(from the academic year 2023 – 24). It is </a:t>
            </a:r>
            <a:r>
              <a:rPr lang="en-GB" sz="1800" dirty="0">
                <a:solidFill>
                  <a:srgbClr val="222222"/>
                </a:solidFill>
                <a:latin typeface="Gill Sans MT"/>
                <a:cs typeface="Calibri"/>
              </a:rPr>
              <a:t>established under the provisions of Madhya Pradesh Niji Vishwa Vidyalaya (</a:t>
            </a:r>
            <a:r>
              <a:rPr lang="en-GB" sz="1800" dirty="0" err="1">
                <a:solidFill>
                  <a:srgbClr val="222222"/>
                </a:solidFill>
                <a:latin typeface="Gill Sans MT"/>
                <a:cs typeface="Calibri"/>
              </a:rPr>
              <a:t>Sthapana</a:t>
            </a:r>
            <a:r>
              <a:rPr lang="en-GB" sz="1800" dirty="0">
                <a:solidFill>
                  <a:srgbClr val="222222"/>
                </a:solidFill>
                <a:latin typeface="Gill Sans MT"/>
                <a:cs typeface="Calibri"/>
              </a:rPr>
              <a:t> </a:t>
            </a:r>
            <a:r>
              <a:rPr lang="en-GB" sz="1800" dirty="0" err="1">
                <a:solidFill>
                  <a:srgbClr val="222222"/>
                </a:solidFill>
                <a:latin typeface="Gill Sans MT"/>
                <a:cs typeface="Calibri"/>
              </a:rPr>
              <a:t>Avam</a:t>
            </a:r>
            <a:r>
              <a:rPr lang="en-GB" sz="1800" dirty="0">
                <a:solidFill>
                  <a:srgbClr val="222222"/>
                </a:solidFill>
                <a:latin typeface="Gill Sans MT"/>
                <a:cs typeface="Calibri"/>
              </a:rPr>
              <a:t> </a:t>
            </a:r>
            <a:r>
              <a:rPr lang="en-GB" sz="1800" dirty="0" err="1">
                <a:solidFill>
                  <a:srgbClr val="222222"/>
                </a:solidFill>
                <a:latin typeface="Gill Sans MT"/>
                <a:cs typeface="Calibri"/>
              </a:rPr>
              <a:t>Sanchalan</a:t>
            </a:r>
            <a:r>
              <a:rPr lang="en-GB" sz="1800" dirty="0">
                <a:solidFill>
                  <a:srgbClr val="222222"/>
                </a:solidFill>
                <a:latin typeface="Gill Sans MT"/>
                <a:cs typeface="Calibri"/>
              </a:rPr>
              <a:t>) Dwitiya </a:t>
            </a:r>
            <a:r>
              <a:rPr lang="en-GB" sz="1800" dirty="0" err="1">
                <a:solidFill>
                  <a:srgbClr val="222222"/>
                </a:solidFill>
                <a:latin typeface="Gill Sans MT"/>
                <a:cs typeface="Calibri"/>
              </a:rPr>
              <a:t>Sanshodhan</a:t>
            </a:r>
            <a:r>
              <a:rPr lang="en-GB" sz="1800" dirty="0">
                <a:solidFill>
                  <a:srgbClr val="222222"/>
                </a:solidFill>
                <a:latin typeface="Gill Sans MT"/>
                <a:cs typeface="Calibri"/>
              </a:rPr>
              <a:t> </a:t>
            </a:r>
            <a:r>
              <a:rPr lang="en-GB" sz="1800" dirty="0" err="1">
                <a:solidFill>
                  <a:srgbClr val="222222"/>
                </a:solidFill>
                <a:latin typeface="Gill Sans MT"/>
                <a:cs typeface="Calibri"/>
              </a:rPr>
              <a:t>Adhiniyam</a:t>
            </a:r>
            <a:r>
              <a:rPr lang="en-GB" sz="1800" dirty="0">
                <a:solidFill>
                  <a:srgbClr val="222222"/>
                </a:solidFill>
                <a:latin typeface="Gill Sans MT"/>
                <a:cs typeface="Calibri"/>
              </a:rPr>
              <a:t>, 2022.</a:t>
            </a:r>
            <a:endParaRPr lang="en-US" sz="1800" dirty="0">
              <a:solidFill>
                <a:srgbClr val="222222"/>
              </a:solidFill>
              <a:latin typeface="Gill Sans MT"/>
              <a:cs typeface="Calibri"/>
            </a:endParaRPr>
          </a:p>
          <a:p>
            <a:endParaRPr lang="en-IN" sz="1800" b="1" dirty="0">
              <a:solidFill>
                <a:srgbClr val="222222"/>
              </a:solidFill>
              <a:latin typeface="Gill Sans MT" panose="020B0502020104020203" pitchFamily="34" charset="0"/>
              <a:cs typeface="Calibri" panose="020F0502020204030204" pitchFamily="34" charset="0"/>
            </a:endParaRPr>
          </a:p>
          <a:p>
            <a:r>
              <a:rPr lang="en-IN" sz="1800" b="1" dirty="0">
                <a:solidFill>
                  <a:srgbClr val="222222"/>
                </a:solidFill>
                <a:latin typeface="Gill Sans MT" panose="020B0502020104020203" pitchFamily="34" charset="0"/>
                <a:cs typeface="Calibri" panose="020F0502020204030204" pitchFamily="34" charset="0"/>
              </a:rPr>
              <a:t>Address</a:t>
            </a:r>
          </a:p>
          <a:p>
            <a:endParaRPr lang="en-IN" sz="1800" b="1" dirty="0">
              <a:solidFill>
                <a:srgbClr val="222222"/>
              </a:solidFill>
              <a:latin typeface="Gill Sans MT" panose="020B0502020104020203" pitchFamily="34" charset="0"/>
              <a:cs typeface="Calibri" panose="020F0502020204030204" pitchFamily="34" charset="0"/>
            </a:endParaRPr>
          </a:p>
          <a:p>
            <a:r>
              <a:rPr lang="en-IN" sz="1800" b="1" dirty="0">
                <a:solidFill>
                  <a:srgbClr val="222222"/>
                </a:solidFill>
                <a:latin typeface="Gill Sans MT" panose="020B0502020104020203" pitchFamily="34" charset="0"/>
                <a:cs typeface="Calibri" panose="020F0502020204030204" pitchFamily="34" charset="0"/>
              </a:rPr>
              <a:t>Azim Premji University, Bengaluru </a:t>
            </a:r>
            <a:br>
              <a:rPr lang="en-IN" sz="1800" dirty="0">
                <a:solidFill>
                  <a:srgbClr val="222222"/>
                </a:solidFill>
                <a:latin typeface="Gill Sans MT" panose="020B0502020104020203" pitchFamily="34" charset="0"/>
                <a:cs typeface="Calibri" panose="020F0502020204030204" pitchFamily="34" charset="0"/>
              </a:rPr>
            </a:br>
            <a:r>
              <a:rPr lang="en-IN" sz="1800" dirty="0">
                <a:solidFill>
                  <a:srgbClr val="222222"/>
                </a:solidFill>
                <a:latin typeface="Gill Sans MT" panose="020B0502020104020203" pitchFamily="34" charset="0"/>
                <a:cs typeface="Calibri" panose="020F0502020204030204" pitchFamily="34" charset="0"/>
              </a:rPr>
              <a:t>Survey No 66, </a:t>
            </a:r>
            <a:r>
              <a:rPr lang="en-IN" sz="1800" dirty="0" err="1">
                <a:solidFill>
                  <a:srgbClr val="222222"/>
                </a:solidFill>
                <a:latin typeface="Gill Sans MT" panose="020B0502020104020203" pitchFamily="34" charset="0"/>
                <a:cs typeface="Calibri" panose="020F0502020204030204" pitchFamily="34" charset="0"/>
              </a:rPr>
              <a:t>Burugunte</a:t>
            </a:r>
            <a:r>
              <a:rPr lang="en-IN" sz="1800" dirty="0">
                <a:solidFill>
                  <a:srgbClr val="222222"/>
                </a:solidFill>
                <a:latin typeface="Gill Sans MT" panose="020B0502020104020203" pitchFamily="34" charset="0"/>
                <a:cs typeface="Calibri" panose="020F0502020204030204" pitchFamily="34" charset="0"/>
              </a:rPr>
              <a:t> Village,</a:t>
            </a:r>
            <a:br>
              <a:rPr lang="en-IN" sz="1800" dirty="0">
                <a:solidFill>
                  <a:srgbClr val="222222"/>
                </a:solidFill>
                <a:latin typeface="Gill Sans MT" panose="020B0502020104020203" pitchFamily="34" charset="0"/>
                <a:cs typeface="Calibri" panose="020F0502020204030204" pitchFamily="34" charset="0"/>
              </a:rPr>
            </a:br>
            <a:r>
              <a:rPr lang="en-IN" sz="1800" dirty="0" err="1">
                <a:solidFill>
                  <a:srgbClr val="222222"/>
                </a:solidFill>
                <a:latin typeface="Gill Sans MT" panose="020B0502020104020203" pitchFamily="34" charset="0"/>
                <a:cs typeface="Calibri" panose="020F0502020204030204" pitchFamily="34" charset="0"/>
              </a:rPr>
              <a:t>Bikkanahalli</a:t>
            </a:r>
            <a:r>
              <a:rPr lang="en-IN" sz="1800" dirty="0">
                <a:solidFill>
                  <a:srgbClr val="222222"/>
                </a:solidFill>
                <a:latin typeface="Gill Sans MT" panose="020B0502020104020203" pitchFamily="34" charset="0"/>
                <a:cs typeface="Calibri" panose="020F0502020204030204" pitchFamily="34" charset="0"/>
              </a:rPr>
              <a:t> Main Road,</a:t>
            </a:r>
            <a:br>
              <a:rPr lang="en-IN" sz="1800" dirty="0">
                <a:solidFill>
                  <a:srgbClr val="222222"/>
                </a:solidFill>
                <a:latin typeface="Gill Sans MT" panose="020B0502020104020203" pitchFamily="34" charset="0"/>
                <a:cs typeface="Calibri" panose="020F0502020204030204" pitchFamily="34" charset="0"/>
              </a:rPr>
            </a:br>
            <a:r>
              <a:rPr lang="en-IN" sz="1800" dirty="0" err="1">
                <a:solidFill>
                  <a:srgbClr val="222222"/>
                </a:solidFill>
                <a:latin typeface="Gill Sans MT" panose="020B0502020104020203" pitchFamily="34" charset="0"/>
                <a:cs typeface="Calibri" panose="020F0502020204030204" pitchFamily="34" charset="0"/>
              </a:rPr>
              <a:t>Sarjapura</a:t>
            </a:r>
            <a:r>
              <a:rPr lang="en-IN" sz="1800" dirty="0">
                <a:solidFill>
                  <a:srgbClr val="222222"/>
                </a:solidFill>
                <a:latin typeface="Gill Sans MT" panose="020B0502020104020203" pitchFamily="34" charset="0"/>
                <a:cs typeface="Calibri" panose="020F0502020204030204" pitchFamily="34" charset="0"/>
              </a:rPr>
              <a:t>, Bengaluru 562125</a:t>
            </a:r>
          </a:p>
          <a:p>
            <a:endParaRPr lang="en-IN" sz="1800" dirty="0">
              <a:solidFill>
                <a:srgbClr val="222222"/>
              </a:solidFill>
              <a:latin typeface="Gill Sans MT" panose="020B0502020104020203" pitchFamily="34" charset="0"/>
              <a:cs typeface="Calibri" panose="020F0502020204030204" pitchFamily="34" charset="0"/>
            </a:endParaRPr>
          </a:p>
          <a:p>
            <a:r>
              <a:rPr lang="en-IN" sz="1800" b="1" dirty="0">
                <a:solidFill>
                  <a:srgbClr val="222222"/>
                </a:solidFill>
                <a:latin typeface="Gill Sans MT" panose="020B0502020104020203" pitchFamily="34" charset="0"/>
                <a:cs typeface="Calibri" panose="020F0502020204030204" pitchFamily="34" charset="0"/>
              </a:rPr>
              <a:t>Azim Premji University, Bhopal</a:t>
            </a:r>
            <a:br>
              <a:rPr lang="en-IN" sz="1800" dirty="0">
                <a:solidFill>
                  <a:srgbClr val="222222"/>
                </a:solidFill>
                <a:latin typeface="Gill Sans MT" panose="020B0502020104020203" pitchFamily="34" charset="0"/>
                <a:cs typeface="Calibri" panose="020F0502020204030204" pitchFamily="34" charset="0"/>
              </a:rPr>
            </a:br>
            <a:r>
              <a:rPr lang="en-IN" sz="1800" dirty="0" err="1">
                <a:solidFill>
                  <a:srgbClr val="222222"/>
                </a:solidFill>
                <a:latin typeface="Gill Sans MT" panose="020B0502020104020203" pitchFamily="34" charset="0"/>
                <a:cs typeface="Calibri" panose="020F0502020204030204" pitchFamily="34" charset="0"/>
              </a:rPr>
              <a:t>Kanhasaiya</a:t>
            </a:r>
            <a:r>
              <a:rPr lang="en-IN" sz="1800" dirty="0">
                <a:solidFill>
                  <a:srgbClr val="222222"/>
                </a:solidFill>
                <a:latin typeface="Gill Sans MT" panose="020B0502020104020203" pitchFamily="34" charset="0"/>
                <a:cs typeface="Calibri" panose="020F0502020204030204" pitchFamily="34" charset="0"/>
              </a:rPr>
              <a:t>, Bhopal Vidisha Bypass Road,</a:t>
            </a:r>
            <a:br>
              <a:rPr lang="en-IN" sz="1800" dirty="0">
                <a:solidFill>
                  <a:srgbClr val="222222"/>
                </a:solidFill>
                <a:latin typeface="Gill Sans MT" panose="020B0502020104020203" pitchFamily="34" charset="0"/>
                <a:cs typeface="Calibri" panose="020F0502020204030204" pitchFamily="34" charset="0"/>
              </a:rPr>
            </a:br>
            <a:r>
              <a:rPr lang="en-IN" sz="1800" dirty="0">
                <a:solidFill>
                  <a:srgbClr val="222222"/>
                </a:solidFill>
                <a:latin typeface="Gill Sans MT" panose="020B0502020104020203" pitchFamily="34" charset="0"/>
                <a:cs typeface="Calibri" panose="020F0502020204030204" pitchFamily="34" charset="0"/>
              </a:rPr>
              <a:t>Bhopal-462022</a:t>
            </a:r>
          </a:p>
          <a:p>
            <a:endParaRPr lang="en-IN" sz="1800" b="1" dirty="0">
              <a:solidFill>
                <a:srgbClr val="222222"/>
              </a:solidFill>
              <a:latin typeface="Gill Sans MT" panose="020B0502020104020203" pitchFamily="34" charset="0"/>
              <a:cs typeface="Calibri" panose="020F0502020204030204" pitchFamily="34" charset="0"/>
            </a:endParaRPr>
          </a:p>
          <a:p>
            <a:r>
              <a:rPr lang="en-IN" sz="1800" b="1" dirty="0">
                <a:solidFill>
                  <a:srgbClr val="222222"/>
                </a:solidFill>
                <a:latin typeface="Gill Sans MT" panose="020B0502020104020203" pitchFamily="34" charset="0"/>
                <a:cs typeface="Calibri" panose="020F0502020204030204" pitchFamily="34" charset="0"/>
              </a:rPr>
              <a:t>More details: </a:t>
            </a:r>
            <a:r>
              <a:rPr lang="en-IN" sz="1800" dirty="0">
                <a:solidFill>
                  <a:srgbClr val="222222"/>
                </a:solidFill>
                <a:latin typeface="Gill Sans MT" panose="020B0502020104020203" pitchFamily="34" charset="0"/>
                <a:cs typeface="Calibri" panose="020F0502020204030204" pitchFamily="34" charset="0"/>
                <a:hlinkClick r:id="rId3"/>
              </a:rPr>
              <a:t>https://azimpremjiuniversity.edu.in/contact-us</a:t>
            </a:r>
            <a:r>
              <a:rPr lang="en-IN" sz="1800" dirty="0">
                <a:solidFill>
                  <a:srgbClr val="222222"/>
                </a:solidFill>
                <a:latin typeface="Gill Sans MT" panose="020B0502020104020203" pitchFamily="34" charset="0"/>
                <a:cs typeface="Calibri" panose="020F0502020204030204" pitchFamily="34" charset="0"/>
              </a:rPr>
              <a:t> </a:t>
            </a:r>
          </a:p>
        </p:txBody>
      </p:sp>
      <p:sp>
        <p:nvSpPr>
          <p:cNvPr id="5" name="TextBox 4">
            <a:extLst>
              <a:ext uri="{FF2B5EF4-FFF2-40B4-BE49-F238E27FC236}">
                <a16:creationId xmlns:a16="http://schemas.microsoft.com/office/drawing/2014/main" id="{4B0184FE-73BC-46C0-17B3-E2E025DAE877}"/>
              </a:ext>
            </a:extLst>
          </p:cNvPr>
          <p:cNvSpPr txBox="1"/>
          <p:nvPr/>
        </p:nvSpPr>
        <p:spPr>
          <a:xfrm>
            <a:off x="315685" y="235527"/>
            <a:ext cx="6188528" cy="430887"/>
          </a:xfrm>
          <a:prstGeom prst="rect">
            <a:avLst/>
          </a:prstGeom>
          <a:noFill/>
        </p:spPr>
        <p:txBody>
          <a:bodyPr wrap="square">
            <a:spAutoFit/>
          </a:bodyPr>
          <a:lstStyle/>
          <a:p>
            <a:r>
              <a:rPr lang="en-US" sz="2200" b="1" dirty="0">
                <a:latin typeface="Gill Sans MT" panose="020B0502020104020203" pitchFamily="34" charset="0"/>
              </a:rPr>
              <a:t>About Azim Premji University</a:t>
            </a:r>
          </a:p>
        </p:txBody>
      </p:sp>
    </p:spTree>
    <p:extLst>
      <p:ext uri="{BB962C8B-B14F-4D97-AF65-F5344CB8AC3E}">
        <p14:creationId xmlns:p14="http://schemas.microsoft.com/office/powerpoint/2010/main" val="1980053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8BD520-97D8-933A-3417-37AFFDE3BA54}"/>
              </a:ext>
            </a:extLst>
          </p:cNvPr>
          <p:cNvSpPr txBox="1"/>
          <p:nvPr/>
        </p:nvSpPr>
        <p:spPr>
          <a:xfrm>
            <a:off x="449036" y="272534"/>
            <a:ext cx="6188528" cy="430887"/>
          </a:xfrm>
          <a:prstGeom prst="rect">
            <a:avLst/>
          </a:prstGeom>
          <a:noFill/>
        </p:spPr>
        <p:txBody>
          <a:bodyPr wrap="square">
            <a:spAutoFit/>
          </a:bodyPr>
          <a:lstStyle/>
          <a:p>
            <a:r>
              <a:rPr lang="en-US" sz="2200" b="1" dirty="0">
                <a:latin typeface="Gill Sans MT" panose="020B0502020104020203" pitchFamily="34" charset="0"/>
              </a:rPr>
              <a:t>Azim Premji University, Bengaluru</a:t>
            </a:r>
            <a:endParaRPr lang="en-IN" sz="2200" dirty="0"/>
          </a:p>
        </p:txBody>
      </p:sp>
      <p:pic>
        <p:nvPicPr>
          <p:cNvPr id="5" name="Picture 4" descr="A building with a tall tower&#10;&#10;Description automatically generated">
            <a:extLst>
              <a:ext uri="{FF2B5EF4-FFF2-40B4-BE49-F238E27FC236}">
                <a16:creationId xmlns:a16="http://schemas.microsoft.com/office/drawing/2014/main" id="{E6414E22-F76C-A7F1-F5EB-900321074D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016" y="1035471"/>
            <a:ext cx="3987080" cy="5316107"/>
          </a:xfrm>
          <a:prstGeom prst="rect">
            <a:avLst/>
          </a:prstGeom>
        </p:spPr>
      </p:pic>
      <p:pic>
        <p:nvPicPr>
          <p:cNvPr id="2" name="Picture 5" descr="A building with a sign on the top&#10;&#10;Description automatically generated">
            <a:extLst>
              <a:ext uri="{FF2B5EF4-FFF2-40B4-BE49-F238E27FC236}">
                <a16:creationId xmlns:a16="http://schemas.microsoft.com/office/drawing/2014/main" id="{EDB60CB8-06B3-A9B6-7D86-02BCCEFF0484}"/>
              </a:ext>
            </a:extLst>
          </p:cNvPr>
          <p:cNvPicPr>
            <a:picLocks noChangeAspect="1"/>
          </p:cNvPicPr>
          <p:nvPr/>
        </p:nvPicPr>
        <p:blipFill>
          <a:blip r:embed="rId3"/>
          <a:stretch>
            <a:fillRect/>
          </a:stretch>
        </p:blipFill>
        <p:spPr>
          <a:xfrm>
            <a:off x="4666891" y="1522562"/>
            <a:ext cx="6840747" cy="4574875"/>
          </a:xfrm>
          <a:prstGeom prst="rect">
            <a:avLst/>
          </a:prstGeom>
        </p:spPr>
      </p:pic>
    </p:spTree>
    <p:extLst>
      <p:ext uri="{BB962C8B-B14F-4D97-AF65-F5344CB8AC3E}">
        <p14:creationId xmlns:p14="http://schemas.microsoft.com/office/powerpoint/2010/main" val="3078685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201CC-1FD1-9E03-656E-EA141644DE3D}"/>
              </a:ext>
            </a:extLst>
          </p:cNvPr>
          <p:cNvSpPr txBox="1">
            <a:spLocks/>
          </p:cNvSpPr>
          <p:nvPr/>
        </p:nvSpPr>
        <p:spPr>
          <a:xfrm>
            <a:off x="789246" y="21089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latin typeface="Gill Sans MT" panose="020B0502020104020203" pitchFamily="34" charset="0"/>
              </a:rPr>
              <a:t>Azim Premji University, Bengaluru</a:t>
            </a:r>
            <a:endParaRPr lang="en-IN" sz="2200" b="1" dirty="0">
              <a:latin typeface="Gill Sans MT" panose="020B0502020104020203" pitchFamily="34" charset="0"/>
            </a:endParaRPr>
          </a:p>
        </p:txBody>
      </p:sp>
      <p:pic>
        <p:nvPicPr>
          <p:cNvPr id="3" name="Picture 2">
            <a:extLst>
              <a:ext uri="{FF2B5EF4-FFF2-40B4-BE49-F238E27FC236}">
                <a16:creationId xmlns:a16="http://schemas.microsoft.com/office/drawing/2014/main" id="{0FA078B2-8244-2A55-AE8D-32C8E4F6C6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600"/>
          <a:stretch/>
        </p:blipFill>
        <p:spPr bwMode="auto">
          <a:xfrm>
            <a:off x="887154" y="1189525"/>
            <a:ext cx="9649549" cy="5010441"/>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446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D038FE0-DE17-7E16-3BFD-0702CD9CD11B}"/>
              </a:ext>
            </a:extLst>
          </p:cNvPr>
          <p:cNvSpPr txBox="1">
            <a:spLocks/>
          </p:cNvSpPr>
          <p:nvPr/>
        </p:nvSpPr>
        <p:spPr>
          <a:xfrm>
            <a:off x="838200" y="316961"/>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latin typeface="Gill Sans MT" panose="020B0502020104020203" pitchFamily="34" charset="0"/>
              </a:rPr>
              <a:t>Azim Premji University, Bhopal</a:t>
            </a:r>
            <a:endParaRPr lang="en-IN" sz="2200" b="1" dirty="0">
              <a:latin typeface="Gill Sans MT" panose="020B0502020104020203" pitchFamily="34" charset="0"/>
            </a:endParaRPr>
          </a:p>
        </p:txBody>
      </p:sp>
      <p:pic>
        <p:nvPicPr>
          <p:cNvPr id="2" name="Picture 2" descr="A building with a walkway and grass&#10;&#10;Description automatically generated">
            <a:extLst>
              <a:ext uri="{FF2B5EF4-FFF2-40B4-BE49-F238E27FC236}">
                <a16:creationId xmlns:a16="http://schemas.microsoft.com/office/drawing/2014/main" id="{BC776E95-E1A2-31E8-0D65-680688A2EB74}"/>
              </a:ext>
            </a:extLst>
          </p:cNvPr>
          <p:cNvPicPr>
            <a:picLocks noChangeAspect="1"/>
          </p:cNvPicPr>
          <p:nvPr/>
        </p:nvPicPr>
        <p:blipFill>
          <a:blip r:embed="rId2"/>
          <a:stretch>
            <a:fillRect/>
          </a:stretch>
        </p:blipFill>
        <p:spPr>
          <a:xfrm>
            <a:off x="1000664" y="1091222"/>
            <a:ext cx="9543690" cy="5365670"/>
          </a:xfrm>
          <a:prstGeom prst="rect">
            <a:avLst/>
          </a:prstGeom>
        </p:spPr>
      </p:pic>
    </p:spTree>
    <p:extLst>
      <p:ext uri="{BB962C8B-B14F-4D97-AF65-F5344CB8AC3E}">
        <p14:creationId xmlns:p14="http://schemas.microsoft.com/office/powerpoint/2010/main" val="224994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9F439-239F-C098-99ED-D0A0E1550F9C}"/>
              </a:ext>
            </a:extLst>
          </p:cNvPr>
          <p:cNvSpPr txBox="1">
            <a:spLocks/>
          </p:cNvSpPr>
          <p:nvPr/>
        </p:nvSpPr>
        <p:spPr>
          <a:xfrm>
            <a:off x="838200" y="247487"/>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latin typeface="Gill Sans MT" panose="020B0502020104020203" pitchFamily="34" charset="0"/>
              </a:rPr>
              <a:t>Azim Premji Foundation Logo</a:t>
            </a:r>
            <a:endParaRPr lang="en-IN" sz="2200" b="1" dirty="0">
              <a:latin typeface="Gill Sans MT" panose="020B0502020104020203" pitchFamily="34" charset="0"/>
            </a:endParaRPr>
          </a:p>
        </p:txBody>
      </p:sp>
      <p:pic>
        <p:nvPicPr>
          <p:cNvPr id="3" name="Content Placeholder 10" descr="A blue and white logo with black text&#10;&#10;Description automatically generated">
            <a:extLst>
              <a:ext uri="{FF2B5EF4-FFF2-40B4-BE49-F238E27FC236}">
                <a16:creationId xmlns:a16="http://schemas.microsoft.com/office/drawing/2014/main" id="{0E25DB7C-CB2B-2BBB-1AD6-A6655B6AEB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116" y="1123668"/>
            <a:ext cx="8027356" cy="3998114"/>
          </a:xfrm>
          <a:prstGeom prst="rect">
            <a:avLst/>
          </a:prstGeom>
        </p:spPr>
      </p:pic>
    </p:spTree>
    <p:extLst>
      <p:ext uri="{BB962C8B-B14F-4D97-AF65-F5344CB8AC3E}">
        <p14:creationId xmlns:p14="http://schemas.microsoft.com/office/powerpoint/2010/main" val="3687338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8" descr="A logo with a person in the middle&#10;&#10;Description automatically generated">
            <a:extLst>
              <a:ext uri="{FF2B5EF4-FFF2-40B4-BE49-F238E27FC236}">
                <a16:creationId xmlns:a16="http://schemas.microsoft.com/office/drawing/2014/main" id="{D83A61EE-924E-A235-6957-0D77374B0C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053" y="1240300"/>
            <a:ext cx="8147270" cy="4110202"/>
          </a:xfrm>
          <a:prstGeom prst="rect">
            <a:avLst/>
          </a:prstGeom>
        </p:spPr>
      </p:pic>
      <p:sp>
        <p:nvSpPr>
          <p:cNvPr id="4" name="TextBox 3">
            <a:extLst>
              <a:ext uri="{FF2B5EF4-FFF2-40B4-BE49-F238E27FC236}">
                <a16:creationId xmlns:a16="http://schemas.microsoft.com/office/drawing/2014/main" id="{D03A4DFF-3AB8-9E32-9BEC-6654E2361CFE}"/>
              </a:ext>
            </a:extLst>
          </p:cNvPr>
          <p:cNvSpPr txBox="1"/>
          <p:nvPr/>
        </p:nvSpPr>
        <p:spPr>
          <a:xfrm>
            <a:off x="1298122" y="219120"/>
            <a:ext cx="6188528" cy="430887"/>
          </a:xfrm>
          <a:prstGeom prst="rect">
            <a:avLst/>
          </a:prstGeom>
          <a:noFill/>
        </p:spPr>
        <p:txBody>
          <a:bodyPr wrap="square">
            <a:spAutoFit/>
          </a:bodyPr>
          <a:lstStyle/>
          <a:p>
            <a:r>
              <a:rPr lang="en-US" sz="2200" b="1" dirty="0">
                <a:latin typeface="Gill Sans MT" panose="020B0502020104020203" pitchFamily="34" charset="0"/>
              </a:rPr>
              <a:t>Azim Premji University Logo</a:t>
            </a:r>
            <a:endParaRPr lang="en-IN" sz="2200" dirty="0"/>
          </a:p>
        </p:txBody>
      </p:sp>
    </p:spTree>
    <p:extLst>
      <p:ext uri="{BB962C8B-B14F-4D97-AF65-F5344CB8AC3E}">
        <p14:creationId xmlns:p14="http://schemas.microsoft.com/office/powerpoint/2010/main" val="1154247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B693D5-D558-F4E3-B5FA-0C0005DD9F98}"/>
              </a:ext>
            </a:extLst>
          </p:cNvPr>
          <p:cNvSpPr txBox="1"/>
          <p:nvPr/>
        </p:nvSpPr>
        <p:spPr>
          <a:xfrm>
            <a:off x="737419" y="252022"/>
            <a:ext cx="6194322" cy="769441"/>
          </a:xfrm>
          <a:prstGeom prst="rect">
            <a:avLst/>
          </a:prstGeom>
          <a:noFill/>
        </p:spPr>
        <p:txBody>
          <a:bodyPr wrap="square">
            <a:spAutoFit/>
          </a:bodyPr>
          <a:lstStyle/>
          <a:p>
            <a:r>
              <a:rPr lang="en-GB" sz="2200" b="1" dirty="0">
                <a:latin typeface="Gill Sans MT" panose="020B0502020104020203" pitchFamily="34" charset="0"/>
              </a:rPr>
              <a:t>For Media Queries, Contact: </a:t>
            </a:r>
            <a:br>
              <a:rPr lang="en-GB" sz="2200" b="1" dirty="0">
                <a:latin typeface="Gill Sans MT" panose="020B0502020104020203" pitchFamily="34" charset="0"/>
              </a:rPr>
            </a:br>
            <a:endParaRPr lang="en-IN" sz="2200" dirty="0"/>
          </a:p>
        </p:txBody>
      </p:sp>
      <p:sp>
        <p:nvSpPr>
          <p:cNvPr id="5" name="TextBox 4">
            <a:extLst>
              <a:ext uri="{FF2B5EF4-FFF2-40B4-BE49-F238E27FC236}">
                <a16:creationId xmlns:a16="http://schemas.microsoft.com/office/drawing/2014/main" id="{67737644-A2C8-639E-C969-F686A24128F7}"/>
              </a:ext>
            </a:extLst>
          </p:cNvPr>
          <p:cNvSpPr txBox="1"/>
          <p:nvPr/>
        </p:nvSpPr>
        <p:spPr>
          <a:xfrm>
            <a:off x="530942" y="1331875"/>
            <a:ext cx="6194322" cy="646331"/>
          </a:xfrm>
          <a:prstGeom prst="rect">
            <a:avLst/>
          </a:prstGeom>
          <a:noFill/>
        </p:spPr>
        <p:txBody>
          <a:bodyPr wrap="square" lIns="91440" tIns="45720" rIns="91440" bIns="45720" anchor="t">
            <a:spAutoFit/>
          </a:bodyPr>
          <a:lstStyle/>
          <a:p>
            <a:pPr algn="just"/>
            <a:r>
              <a:rPr lang="en-GB" b="1" dirty="0">
                <a:solidFill>
                  <a:srgbClr val="222222"/>
                </a:solidFill>
                <a:latin typeface="Gill Sans MT"/>
                <a:cs typeface="Calibri"/>
              </a:rPr>
              <a:t>Vipin Nair</a:t>
            </a:r>
            <a:r>
              <a:rPr lang="en-GB" b="1" dirty="0">
                <a:solidFill>
                  <a:srgbClr val="222222"/>
                </a:solidFill>
                <a:latin typeface="Gill Sans MT"/>
                <a:ea typeface="+mn-lt"/>
                <a:cs typeface="+mn-lt"/>
              </a:rPr>
              <a:t>:</a:t>
            </a:r>
            <a:r>
              <a:rPr lang="en-GB" dirty="0">
                <a:solidFill>
                  <a:srgbClr val="222222"/>
                </a:solidFill>
                <a:latin typeface="Gill Sans MT"/>
                <a:ea typeface="+mn-lt"/>
                <a:cs typeface="+mn-lt"/>
              </a:rPr>
              <a:t> </a:t>
            </a:r>
            <a:r>
              <a:rPr lang="en-GB" dirty="0">
                <a:solidFill>
                  <a:srgbClr val="222222"/>
                </a:solidFill>
                <a:ea typeface="+mn-lt"/>
                <a:cs typeface="+mn-lt"/>
                <a:hlinkClick r:id="rId2"/>
              </a:rPr>
              <a:t>Vipin.Nair@azimpremjifoundation.org</a:t>
            </a:r>
            <a:r>
              <a:rPr lang="en-GB" dirty="0">
                <a:solidFill>
                  <a:srgbClr val="222222"/>
                </a:solidFill>
                <a:ea typeface="+mn-lt"/>
                <a:cs typeface="+mn-lt"/>
              </a:rPr>
              <a:t> </a:t>
            </a:r>
            <a:endParaRPr lang="en-GB" dirty="0">
              <a:solidFill>
                <a:srgbClr val="222222"/>
              </a:solidFill>
              <a:latin typeface="Gill Sans MT"/>
              <a:cs typeface="Calibri"/>
            </a:endParaRPr>
          </a:p>
          <a:p>
            <a:endParaRPr lang="en-IN" dirty="0">
              <a:cs typeface="Calibri" panose="020F0502020204030204"/>
            </a:endParaRPr>
          </a:p>
        </p:txBody>
      </p:sp>
    </p:spTree>
    <p:extLst>
      <p:ext uri="{BB962C8B-B14F-4D97-AF65-F5344CB8AC3E}">
        <p14:creationId xmlns:p14="http://schemas.microsoft.com/office/powerpoint/2010/main" val="14589693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9050">
          <a:tailEnd type="none"/>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lnDef>
      <a:spPr>
        <a:ln w="19050">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3596</TotalTime>
  <Words>453</Words>
  <Application>Microsoft Office PowerPoint</Application>
  <PresentationFormat>Widescreen</PresentationFormat>
  <Paragraphs>46</Paragraphs>
  <Slides>10</Slides>
  <Notes>0</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Meera Prabhu</dc:creator>
  <cp:lastModifiedBy>Divya Nambiar</cp:lastModifiedBy>
  <cp:revision>101</cp:revision>
  <dcterms:created xsi:type="dcterms:W3CDTF">2022-01-11T05:43:01Z</dcterms:created>
  <dcterms:modified xsi:type="dcterms:W3CDTF">2023-12-19T05:18:22Z</dcterms:modified>
</cp:coreProperties>
</file>